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56" r:id="rId3"/>
    <p:sldId id="257" r:id="rId4"/>
    <p:sldId id="258" r:id="rId5"/>
    <p:sldId id="259" r:id="rId6"/>
    <p:sldId id="261" r:id="rId7"/>
    <p:sldId id="272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05" autoAdjust="0"/>
  </p:normalViewPr>
  <p:slideViewPr>
    <p:cSldViewPr>
      <p:cViewPr>
        <p:scale>
          <a:sx n="70" d="100"/>
          <a:sy n="70" d="100"/>
        </p:scale>
        <p:origin x="-116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8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C488-8536-4DEF-AE23-A0D33119C2A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A455B-FE65-4A8A-8094-7B25EE994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67744" y="5157192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608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Определение СК по экономическим спорам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 РФ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09.11.2022 № 301-ЭС22-12577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делу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А17-4682/2021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7918"/>
            <a:ext cx="26896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9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6371" y="116632"/>
            <a:ext cx="9108504" cy="43204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коллегия по экономическим спорам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РФ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рассмотрела кассационную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жалобу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 «Ташкент 99» 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Ивановской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от 01.11.2021,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Второго арбитражного апелляционного суда от 20.01.2022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Волго-Вятского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от 28.04.2022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делу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А17-4682/2021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заявлению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 «Ташкент 99» </a:t>
            </a:r>
            <a:b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признании недействительным предписания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ГЖИ Ивановской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15.03.2021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32-ов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986741" y="692696"/>
            <a:ext cx="12961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84240" y="2348880"/>
            <a:ext cx="12961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923928" y="3140968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81500"/>
            <a:ext cx="283464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15" y="4305777"/>
            <a:ext cx="1690003" cy="21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53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ОСС,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которого оформлены протоколом от 03.05.2016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 способа управления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выбрано ТСЖ и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решение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создании ТСЖ «Ташкент 99» </a:t>
            </a:r>
            <a:b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обращению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жителя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по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вопросу неправомерного начисления платы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отопление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ГЖИ вынесен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12.02.2021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 о проведении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внеплановой документарной проверки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</a:t>
            </a:r>
            <a:b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проверки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ГЖИ 15.03.2021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 акт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73-ов и выдано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предписание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32-ов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пунктом 1 которого на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 возложена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до 13.05.2021 устранить выявленные нарушения требований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жилищного законодательства путем осуществления жителям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возврата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излишне уплаченных денежных средств за отопление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 256 794 рубля 47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копеек</a:t>
            </a:r>
            <a:b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 обратилось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с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заявлением о признании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предписания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недействительным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Ивановской области от 01.11.2021, оставленным без изменения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Второго арбитражного апелляционного суда от 20.01.2022,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удовлетворении заявленного требования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отказано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Волго-Вятского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постановлением от 28.04.2022 оставил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суда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инстанции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01.11.2021 и постановление суда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апелляционной инстанции от 20.01.2022 без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https://f1.ds-russia.ru/u_dirs/135/135184/21376e1cd83f9f7d3e773122023388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f1.ds-russia.ru/u_dirs/135/135184/21376e1cd83f9f7d3e773122023388e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f1.ds-russia.ru/u_dirs/135/135184/21376e1cd83f9f7d3e773122023388ea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7" y="3356992"/>
            <a:ext cx="1232918" cy="720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57" y="3356992"/>
            <a:ext cx="755454" cy="9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768"/>
            <a:ext cx="9180512" cy="62920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согласившись с принятыми по делу судебными актами,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 обратилось </a:t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ВС РФ с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кассационной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жалобой об отмене судебных решений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Определением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судьи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РФ от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26.09.2022 кассационная жалоба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делом передана для рассмотрения в судебном заседании Судебной коллегии по экономическим спорам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РФ</a:t>
            </a:r>
            <a:b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ГЖИ просит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оставить обжалуемые судебные акты по делу без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b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РФ пришла к выводу, </a:t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обжалуемые судебные акты подлежат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отмене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проверки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ГЖИ установлено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до декабря 2020 года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</a:t>
            </a:r>
            <a:b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жителями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вносилась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отопительного периода,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время как подлежала начислению равномерно в течение календарного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рассчитывался исходя из фактического объема потребления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</a:t>
            </a:r>
            <a:b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Жителям МКД была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предъявлена к оплате за отопление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4 029 817 рублей 50 копеек, в то время как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было 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начислено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3 773 023 рубля 03 копейки, что привело к образованию на стороне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собственников помещений переплаты в размере 256 794 рублей 47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копеек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399664"/>
            <a:ext cx="981844" cy="850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70866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115"/>
            <a:ext cx="9144000" cy="6463308"/>
          </a:xfr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ГЖИ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пришла к выводу о нарушении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ТСЖ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требований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статьи 157 ЖК РФ,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пункта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Правил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 416,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пункта 42(1) Правил №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354,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части расчета размера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платы за отопление за период с 01.01.2017 по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31.12.2020</a:t>
            </a:r>
            <a:b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Отказывая в удовлетворении заявленного требования, суды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инстанций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пришли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выводу о соответствии оспариваемого ненормативного правового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акта положениям действующего жилищного законодательства,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его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исполнимости, а также об отсутствии нарушения прав и законных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интересов</a:t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отметили суды, в спорный период на территории Ивановской области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осуществлении расчетов с потребителями действовал порядок оплаты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 по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отоплению равномерно в течение календарного года,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связи с чем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ТСЖ 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должен был учитываться именно этот способ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оплаты</a:t>
            </a:r>
            <a:b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Суды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усмотрели оснований для применения срока исковой давности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решении вопроса о возврате излишне уплаченной денежной суммы,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поскольку требование заявлено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ТСЖ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порядке главы 24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АПК РФ,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рамках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гражданских, а административных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правоотношений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Судебные инстанции указали, что жилищное законодательство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ограничивает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ГЖИ в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избрании </a:t>
            </a:r>
            <a:r>
              <a:rPr lang="ru-RU" sz="1800" b="1" dirty="0" err="1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правовосстановительной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меры,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направленной на соблюдение прав собственников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ЖП МКД,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слабой стороны жилищных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правоотношений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792480" cy="114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24" y="4830497"/>
            <a:ext cx="776476" cy="7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9107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 РФ: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жилищный надзор и муниципальный жилищный контроль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осуществляются в целях обеспечения соблюдения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ЮЛ, ИП и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гражданами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 требований, установленных жилищным законодательством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полномочиям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государственного жилищного надзора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жилищного контроля отнесена выдача предписаний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устранении выявленных нарушений обязательных требований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Возложение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ЮЛ, ИП 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обязанностей по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устранению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выявленных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может затрагивать гражданские права и обязанности указанных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в их отношениях с третьими лицами, 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частности,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ТСЖ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потребителями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такого рода случаях выдача предписания об устранении нарушений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выступает также мерой защиты имущественных прав собственников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гражданских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правоотношениях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полномочий по выдаче предписаний органами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надзора,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контроля должны учитываться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РФ 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определяющие допустимые пределы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вмешательства в сферу гражданского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35608"/>
            <a:ext cx="961263" cy="805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97952"/>
            <a:ext cx="1221614" cy="8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-99392"/>
            <a:ext cx="90364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исковой давности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срок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защиты права по иску лица,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которого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нарушено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 исковой давности обусловлено необходимостью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стабильность гражданского оборота, имея в виду, что никто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поставлен под угрозу возможного обременения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неопределенный срок, а должник вправе знать, как долго он будет отвечать перед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кредитором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Исковая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давность применяется судом только по заявлению стороны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споре, сделанному до вынесения судом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Истечение срока исковой давности, о применении которой заявлено стороной в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споре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основание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вынесению судом решения об отказе в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иске</a:t>
            </a:r>
          </a:p>
          <a:p>
            <a:pPr algn="ctr"/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допускаются односторонние действия, направленные на осуществление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права: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безакцептное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списание денежных средств, обращение взыскания на заложенное имущество во внесудебном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исковой давности для защиты которого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истек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влечет юридических последствий, на которые он был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направлен,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по активному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требованию истек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исковой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давности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Истечение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 исковой давности предоставляет должнику защиту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принудительного исполнения имеющегося к нему требования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0"/>
            <a:ext cx="908518" cy="715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9060" y="0"/>
            <a:ext cx="829444" cy="8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09" y="620689"/>
            <a:ext cx="65134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09" y="-59914"/>
            <a:ext cx="913159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предоставленных должникам гарантий защиты, не может ставиться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исключительно от того, административный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/судебный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понуждения к исполнению обязательства избран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кредитором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Установленный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общий запрет на совершение односторонних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действий, направленных на осуществление права, срок исковой давности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защиты которого истек, исключает и возможность административного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понуждения должника к исполнению обязательства, в том числе путем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возложения обязанности произвести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перерасчет/возврат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соответствующих сумм денежных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означает, что посредством выдачи предписания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ГЖИ на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хозяйствующий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не может быть возложена обязанность произвести имущественное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предоставление, в частности, обязанность произвести перерасчет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оказанные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за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пределами срока исковой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давности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Иной подход, предполагающий возможность возложения на хозяйствующий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обязанности произвести перерасчет полученной за услуги платы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период деятельности такого субъекта, нарушал бы стабильность гражданского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оборота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Оспариваемое предписание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ГЖИ от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15.03.2021 содержит требование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заявителю о возврате жителям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излишне уплаченных денежных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за отопление в сумме 256 794 рубля 47 копеек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с 01.01.2017 по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31.12.2020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267107"/>
            <a:ext cx="526471" cy="5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219" y="-59333"/>
            <a:ext cx="9117293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 указывало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необходимости освобождения его от обязанности 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устранению имеющихся нарушений, в том числе по той причине,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ГЖИ о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перерасчете платы за отопление с 01.01.2017 заявлено </a:t>
            </a:r>
            <a:endParaRPr lang="ru-RU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пределами исковой давности, поскольку перерасчет мог быть указан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чем с 15.03.2018 с учетом с даты выдачи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предписания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Вышеназванные доводы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ТСЖ,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касающиеся возложения на него </a:t>
            </a:r>
            <a:endParaRPr lang="ru-RU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внесудебном порядке обязанности по возврату денежных средств 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пределами срока исковой давности, не получили надлежащей оценки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состоявшихся по делу судебных актах, что могло привести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неправильному рассмотрению дела, нарушению прав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законных интересов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 ВС РФ считает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состоявшиеся по делу судебные акты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первой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апелляционной и кассационной инстанций подлежат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отмене,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принятые </a:t>
            </a:r>
            <a:endParaRPr lang="ru-RU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существенным нарушением норм материального права, а дело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направлению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рассмотрение в суд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инстанции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новом рассмотрении суду следует учесть изложенную в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правовую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позицию, а также разъяснения относительно исчисления срока исковой давности,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законный и обоснованный судебный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 по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экономическим спорам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РФ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определила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АС Ивановской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от 01.11.2021, </a:t>
            </a:r>
            <a:endParaRPr lang="ru-RU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Второго арбитражного апелляционного суда от 20.01.2022 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Волго-Вятского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от 28.04.2022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делу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А17-4682/2021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отменить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 направить на новое рассмотрение в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Ивановской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061491"/>
            <a:ext cx="999186" cy="671496"/>
          </a:xfrm>
          <a:prstGeom prst="rect">
            <a:avLst/>
          </a:prstGeom>
        </p:spPr>
      </p:pic>
      <p:pic>
        <p:nvPicPr>
          <p:cNvPr id="2050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76430" cy="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738653" cy="6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10" y="1"/>
            <a:ext cx="564374" cy="5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767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Судебная коллегия по экономическим спорам ВС РФ  рассмотрела кассационную жалобу ТСЖ «Ташкент 99»    на решение АС Ивановской области от 01.11.2021,  постановление Второго арбитражного апелляционного суда от 20.01.2022  и постановление АС Волго-Вятского округа от 28.04.2022  по делу № А17-4682/2021   по заявлению ТСЖ «Ташкент 99»    о признании недействительным предписания ГЖИ Ивановской области  от 15.03.2021 № 32-ов  </vt:lpstr>
      <vt:lpstr>ОСС, результаты которого оформлены протоколом от 03.05.2016 № 1,  в качестве способа управления МКД выбрано ТСЖ и принято решение  о создании ТСЖ «Ташкент 99»   По обращению от жителя МКД по вопросу неправомерного начисления платы за отопление ГЖИ вынесен приказ от 12.02.2021 № 174 о проведении внеплановой документарной проверки ТСЖ  По результатам проверки ГЖИ 15.03.2021 составлен акт № 73-ов и выдано предписание № 32-ов, пунктом 1 которого на ТСЖ возложена обязанность  в срок до 13.05.2021 устранить выявленные нарушения требований жилищного законодательства путем осуществления жителям МКД возврата излишне уплаченных денежных средств за отопление  в сумме 256 794 рубля 47 копеек  ТСЖ обратилось в АС с заявлением о признании предписания недействительным  Решением АС Ивановской области от 01.11.2021, оставленным без изменения постановлением Второго арбитражного апелляционного суда от 20.01.2022,  в удовлетворении заявленного требования отказано  АС Волго-Вятского округа постановлением от 28.04.2022 оставил  решение суда 1 инстанции от 01.11.2021 и постановление суда апелляционной инстанции от 20.01.2022 без изменения</vt:lpstr>
      <vt:lpstr>Не согласившись с принятыми по делу судебными актами, ТСЖ обратилось  в ВС РФ с кассационной жалобой об отмене судебных решений  Определением судьи ВС РФ от 26.09.2022 кассационная жалоба вместе  с делом передана для рассмотрения в судебном заседании Судебной коллегии по экономическим спорам ВС РФ  ГЖИ просит оставить обжалуемые судебные акты по делу без изменения  Судебная коллегия ВС РФ пришла к выводу,  что обжалуемые судебные акты подлежат отмене  В ходе проверки ГЖИ установлено, что до декабря 2020 года плата  за отопление жителями МКД вносилась в течение отопительного периода,  в то время как подлежала начислению равномерно в течение календарного года размер платы рассчитывался исходя из фактического объема потребления ТЭ  Жителям МКД была предъявлена к оплате за отопление  сумма 4 029 817 рублей 50 копеек, в то время как РСО было  начислено 3 773 023 рубля 03 копейки, что привело к образованию на стороне собственников помещений переплаты в размере 256 794 рублей 47 копеек</vt:lpstr>
      <vt:lpstr>ГЖИ пришла к выводу о нарушении ТСЖ требований статьи 157 ЖК РФ, пункта 4 Правил № 416, пункта 42(1) Правил № 354, в части расчета размера платы за отопление за период с 01.01.2017 по 31.12.2020  Отказывая в удовлетворении заявленного требования, суды 3 инстанций пришли к выводу о соответствии оспариваемого ненормативного правового акта положениям действующего жилищного законодательства, его исполнимости, а также об отсутствии нарушения прав и законных интересов  Как отметили суды, в спорный период на территории Ивановской области при осуществлении расчетов с потребителями действовал порядок оплаты за КУ по отоплению равномерно в течение календарного года,  в связи с чем ТСЖ  должен был учитываться именно этот способ оплаты  Суды не усмотрели оснований для применения срока исковой давности  при решении вопроса о возврате излишне уплаченной денежной суммы, поскольку требование заявлено ТСЖ в порядке главы 24 АПК РФ,  в рамках не гражданских, а административных правоотношений   Судебные инстанции указали, что жилищное законодательство  не ограничивает ГЖИ в избрании правовосстановительной меры, направленной на соблюдение прав собственников ЖП МКД,  как слабой стороны жилищных правоотношений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строительства и жилищно-коммунального хозяйства Российской Федерации в рамках реализации требований подпункта «б» пункта 2 статьи 1 Федерального закона от 25 мая 2020 г. № 156-ФЗ «О внесении изменений в Жилищный кодекс Российской Федерации» в письме за исх. № 35714-АК/14 от 24.08.2021 сообщает, что с 24.07.2021 г. обеспечена возможность проведения первого общего собрания собственников помещений в многоквартирном доме в форме заочного голосования с использованием ГИС ЖКХ. Запись вебинара на тему «Проведение первого ОСС в заочной форме с использованием ГИС ЖКХ» размещена оператором Системы на портале ГИС ЖКХ (https://dom.gosuslugi.ru/) в разделе «Обучающие материалы», «Видео ГИС ЖКХ», а также на канале ГИС ЖКХ по ссылке https://www.youtube.com/watch?v=О0О_YaFRPIA.</dc:title>
  <dc:creator>Светлана С. Кузнецова</dc:creator>
  <cp:lastModifiedBy>RUslan</cp:lastModifiedBy>
  <cp:revision>64</cp:revision>
  <dcterms:created xsi:type="dcterms:W3CDTF">2021-09-17T09:19:56Z</dcterms:created>
  <dcterms:modified xsi:type="dcterms:W3CDTF">2022-12-22T07:38:31Z</dcterms:modified>
</cp:coreProperties>
</file>