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256" r:id="rId2"/>
    <p:sldId id="289" r:id="rId3"/>
    <p:sldId id="305" r:id="rId4"/>
    <p:sldId id="307" r:id="rId5"/>
    <p:sldId id="296" r:id="rId6"/>
    <p:sldId id="297" r:id="rId7"/>
    <p:sldId id="298" r:id="rId8"/>
    <p:sldId id="306" r:id="rId9"/>
    <p:sldId id="301" r:id="rId10"/>
    <p:sldId id="308" r:id="rId11"/>
    <p:sldId id="309" r:id="rId12"/>
    <p:sldId id="30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CC00"/>
    <a:srgbClr val="006600"/>
    <a:srgbClr val="990033"/>
    <a:srgbClr val="FFCC66"/>
    <a:srgbClr val="339966"/>
    <a:srgbClr val="6666FF"/>
    <a:srgbClr val="000099"/>
    <a:srgbClr val="0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1845" autoAdjust="0"/>
  </p:normalViewPr>
  <p:slideViewPr>
    <p:cSldViewPr>
      <p:cViewPr>
        <p:scale>
          <a:sx n="70" d="100"/>
          <a:sy n="70" d="100"/>
        </p:scale>
        <p:origin x="-116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20983-6297-43F6-A70D-BEB853A64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3643314"/>
            <a:ext cx="7072205" cy="181010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ru-RU" sz="38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Куйбышевского района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-2019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5400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endParaRPr lang="ru-RU" sz="5400" b="1" i="1" dirty="0">
              <a:ln w="17780" cmpd="sng">
                <a:solidFill>
                  <a:schemeClr val="tx2"/>
                </a:solidFill>
                <a:prstDash val="solid"/>
                <a:miter lim="800000"/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i="1" dirty="0" err="1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Кринично-Лугского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Куйбышевского района на 2018 год</a:t>
            </a:r>
            <a:endParaRPr lang="ru-RU" sz="2800" i="1" dirty="0">
              <a:ln>
                <a:solidFill>
                  <a:schemeClr val="tx2"/>
                </a:solidFill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3357554" y="1214422"/>
            <a:ext cx="257176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Общегосударственные вопросы                         5153,8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57158" y="16430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Национальная оборона             173,3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14282" y="2786058"/>
            <a:ext cx="2857520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Национальная безопасность и правоохранительная деятельность                             60,5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357554" y="52149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Жилищно-коммунальное хозяйство 1936,9                          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6215074" y="2786058"/>
            <a:ext cx="2786082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Культура                             6914,1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214282" y="3929066"/>
            <a:ext cx="277178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Общеэкономические вопросы                                 30,0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6000760" y="1643050"/>
            <a:ext cx="2857520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Охрана окружающей среды                                    26,4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6357950" y="5286388"/>
            <a:ext cx="2357454" cy="914400"/>
          </a:xfrm>
          <a:prstGeom prst="hexagon">
            <a:avLst/>
          </a:prstGeom>
          <a:solidFill>
            <a:schemeClr val="accent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Физическая культура и спорт                          50,0</a:t>
            </a:r>
          </a:p>
          <a:p>
            <a:pPr algn="ctr"/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7" name="Ромб 16"/>
          <p:cNvSpPr/>
          <p:nvPr/>
        </p:nvSpPr>
        <p:spPr>
          <a:xfrm>
            <a:off x="3214678" y="2428868"/>
            <a:ext cx="2786082" cy="2571768"/>
          </a:xfrm>
          <a:prstGeom prst="diamo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14 345,0                тыс. руб.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i="1" dirty="0" err="1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Кринично-Лугского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Куйбышевского района на 2019 год</a:t>
            </a:r>
            <a:endParaRPr lang="ru-RU" sz="2800" i="1" dirty="0">
              <a:ln>
                <a:solidFill>
                  <a:schemeClr val="tx2"/>
                </a:solidFill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3357554" y="1214422"/>
            <a:ext cx="257176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Общегосударственные вопросы                         4811,9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57158" y="16430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Национальная оборона             173,3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14282" y="2786058"/>
            <a:ext cx="2857520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Национальная безопасность и правоохранительная деятельность                             60,5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357554" y="52149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Жилищно-коммунальное хозяйство 2013,2                          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6215074" y="2786058"/>
            <a:ext cx="2786082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Культура                             6961,9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214282" y="3929066"/>
            <a:ext cx="277178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Общеэкономические вопросы                                 30,0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6000760" y="1643050"/>
            <a:ext cx="2857520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Охрана окружающей среды                                    26,4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6357950" y="5286388"/>
            <a:ext cx="2357454" cy="914400"/>
          </a:xfrm>
          <a:prstGeom prst="hexagon">
            <a:avLst/>
          </a:prstGeom>
          <a:solidFill>
            <a:schemeClr val="accent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white"/>
                </a:solidFill>
              </a:rPr>
              <a:t>Физическая культура и спорт                          50,0</a:t>
            </a:r>
          </a:p>
          <a:p>
            <a:pPr algn="ctr"/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7" name="Ромб 16"/>
          <p:cNvSpPr/>
          <p:nvPr/>
        </p:nvSpPr>
        <p:spPr>
          <a:xfrm>
            <a:off x="3214678" y="2428868"/>
            <a:ext cx="2786082" cy="2571768"/>
          </a:xfrm>
          <a:prstGeom prst="diamo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14127,2                тыс. руб.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агетная рамка 14"/>
          <p:cNvSpPr/>
          <p:nvPr/>
        </p:nvSpPr>
        <p:spPr>
          <a:xfrm>
            <a:off x="571472" y="1285860"/>
            <a:ext cx="2571768" cy="71438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Доступная среда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2214554"/>
            <a:ext cx="2571768" cy="1500198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качественными жилищно-коммунальными услугами населения </a:t>
            </a:r>
            <a:r>
              <a:rPr lang="ru-RU" sz="1400" b="1" dirty="0" err="1" smtClean="0"/>
              <a:t>Кринично-Лугского</a:t>
            </a:r>
            <a:r>
              <a:rPr lang="ru-RU" sz="1400" b="1" dirty="0" smtClean="0"/>
              <a:t> сельского поселения</a:t>
            </a:r>
            <a:endParaRPr lang="ru-RU" sz="1400" dirty="0"/>
          </a:p>
        </p:txBody>
      </p:sp>
      <p:sp>
        <p:nvSpPr>
          <p:cNvPr id="17" name="Багетная рамка 16"/>
          <p:cNvSpPr/>
          <p:nvPr/>
        </p:nvSpPr>
        <p:spPr>
          <a:xfrm>
            <a:off x="500034" y="4000504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Содействие занятости населения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214950"/>
            <a:ext cx="2571768" cy="105727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общественного порядка и противодействие преступности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1285860"/>
            <a:ext cx="2571768" cy="157163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Защита населения и территории от чрезвычайных ситуаций, пожарной безопасности и безопасности людей на водных объектах</a:t>
            </a:r>
            <a:endParaRPr lang="ru-RU" sz="1400" dirty="0"/>
          </a:p>
        </p:txBody>
      </p:sp>
      <p:sp>
        <p:nvSpPr>
          <p:cNvPr id="20" name="Багетная рамка 19"/>
          <p:cNvSpPr/>
          <p:nvPr/>
        </p:nvSpPr>
        <p:spPr>
          <a:xfrm>
            <a:off x="3357554" y="3000372"/>
            <a:ext cx="2571768" cy="642942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культуры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929066"/>
            <a:ext cx="2571768" cy="107157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Охрана окружающей среды и рациональное природопользование</a:t>
            </a:r>
            <a:endParaRPr lang="ru-RU" sz="1400" dirty="0"/>
          </a:p>
        </p:txBody>
      </p:sp>
      <p:sp>
        <p:nvSpPr>
          <p:cNvPr id="22" name="Багетная рамка 21"/>
          <p:cNvSpPr/>
          <p:nvPr/>
        </p:nvSpPr>
        <p:spPr>
          <a:xfrm>
            <a:off x="3286116" y="521495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физической культуры и спорта</a:t>
            </a:r>
            <a:endParaRPr lang="ru-RU" sz="1400" dirty="0"/>
          </a:p>
        </p:txBody>
      </p:sp>
      <p:sp>
        <p:nvSpPr>
          <p:cNvPr id="23" name="Багетная рамка 22"/>
          <p:cNvSpPr/>
          <p:nvPr/>
        </p:nvSpPr>
        <p:spPr>
          <a:xfrm>
            <a:off x="6143636" y="128586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Информационное общество</a:t>
            </a:r>
            <a:endParaRPr lang="ru-RU" sz="1400" dirty="0"/>
          </a:p>
        </p:txBody>
      </p:sp>
      <p:sp>
        <p:nvSpPr>
          <p:cNvPr id="25" name="Багетная рамка 24"/>
          <p:cNvSpPr/>
          <p:nvPr/>
        </p:nvSpPr>
        <p:spPr>
          <a:xfrm>
            <a:off x="6215074" y="3929066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Энергоэффективность и развитие энергетики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5214950"/>
            <a:ext cx="2571768" cy="107157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Муниципальная политика</a:t>
            </a:r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r>
              <a:rPr lang="ru-RU" sz="2800" dirty="0" err="1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Кринично-Лугского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800" dirty="0">
              <a:ln w="10541" cmpd="sng">
                <a:noFill/>
                <a:prstDash val="solid"/>
              </a:ln>
              <a:solidFill>
                <a:srgbClr val="C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Презентация подготовлена                                                    Сектором по финансово-экономическим вопросам Администрации  </a:t>
            </a:r>
            <a:r>
              <a:rPr lang="ru-RU" sz="4000" b="1" dirty="0" err="1" smtClean="0">
                <a:solidFill>
                  <a:srgbClr val="0066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Кринично-Лугского</a:t>
            </a:r>
            <a:r>
              <a:rPr lang="ru-RU" sz="4000" b="1" dirty="0" smtClean="0">
                <a:solidFill>
                  <a:srgbClr val="0066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 сельского поселения </a:t>
            </a:r>
            <a:endParaRPr lang="ru-RU" sz="4000" b="1" dirty="0">
              <a:solidFill>
                <a:srgbClr val="0066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  <a:ln>
            <a:solidFill>
              <a:srgbClr val="00808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Политики </a:t>
            </a:r>
            <a:r>
              <a:rPr lang="ru-RU" sz="1400" b="1" dirty="0" err="1" smtClean="0"/>
              <a:t>Кринично-Лугского</a:t>
            </a:r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Основа формирования проекта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Кринично-Лугского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Куйбышевского района: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  <a:ln>
            <a:solidFill>
              <a:srgbClr val="00808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</a:t>
            </a:r>
            <a:r>
              <a:rPr lang="ru-RU" sz="1400" b="1" dirty="0" err="1" smtClean="0"/>
              <a:t>Кринично-Лугского</a:t>
            </a:r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  <a:ln>
            <a:solidFill>
              <a:srgbClr val="00808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</a:t>
            </a:r>
            <a:r>
              <a:rPr lang="ru-RU" sz="1400" b="1" dirty="0" err="1" smtClean="0"/>
              <a:t>Кринично-Лугского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57422" y="357166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714348" y="1357298"/>
            <a:ext cx="1838801" cy="427594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1357298"/>
            <a:ext cx="1843212" cy="43039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1285860"/>
            <a:ext cx="1910302" cy="437538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2000240"/>
            <a:ext cx="15843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2000240"/>
            <a:ext cx="16573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2000240"/>
            <a:ext cx="172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143108" y="685800"/>
            <a:ext cx="404830" cy="4571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714743" y="714356"/>
            <a:ext cx="184149" cy="3571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412767" cy="4508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1214422"/>
            <a:ext cx="2112489" cy="444682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29256" y="714356"/>
            <a:ext cx="71438" cy="3571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2000240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28" name="Group 377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27004335"/>
              </p:ext>
            </p:extLst>
          </p:nvPr>
        </p:nvGraphicFramePr>
        <p:xfrm>
          <a:off x="571500" y="1312863"/>
          <a:ext cx="8072439" cy="5264084"/>
        </p:xfrm>
        <a:graphic>
          <a:graphicData uri="http://schemas.openxmlformats.org/drawingml/2006/table">
            <a:tbl>
              <a:tblPr/>
              <a:tblGrid>
                <a:gridCol w="2248002"/>
                <a:gridCol w="1456495"/>
                <a:gridCol w="1454952"/>
                <a:gridCol w="1456495"/>
                <a:gridCol w="1456495"/>
              </a:tblGrid>
              <a:tr h="89200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20 560,0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15 729,8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Arial"/>
                        </a:rPr>
                        <a:t>14 345.0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Arial"/>
                        </a:rPr>
                        <a:t>14 127.2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9068,4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9480,3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9488,4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9611,3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7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областного бюджета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11491,6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6 249,5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4856,6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4515,9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Arial"/>
                        </a:rPr>
                        <a:t>20560.0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15 729,8</a:t>
                      </a:r>
                      <a:endParaRPr lang="ru-RU" sz="18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Arial"/>
                        </a:rPr>
                        <a:t>14345.0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Arial"/>
                        </a:rPr>
                        <a:t>14127.2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  </a:t>
                      </a: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58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финансирования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033" name="Text Box 3577"/>
          <p:cNvSpPr txBox="1">
            <a:spLocks noChangeArrowheads="1"/>
          </p:cNvSpPr>
          <p:nvPr/>
        </p:nvSpPr>
        <p:spPr bwMode="auto">
          <a:xfrm>
            <a:off x="685800" y="285728"/>
            <a:ext cx="7743852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1500" dirty="0">
              <a:ln>
                <a:solidFill>
                  <a:srgbClr val="6600FF"/>
                </a:solidFill>
              </a:ln>
              <a:solidFill>
                <a:srgbClr val="6600FF"/>
              </a:solidFill>
            </a:endParaRPr>
          </a:p>
          <a:p>
            <a:pPr algn="ctr">
              <a:defRPr/>
            </a:pP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Основные параметры решения Собрания депутатов </a:t>
            </a:r>
            <a:r>
              <a:rPr lang="ru-RU" sz="1500" dirty="0" err="1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Кринично-Лугского</a:t>
            </a:r>
            <a:r>
              <a:rPr lang="ru-RU" sz="1500" dirty="0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сельского поселения  «О бюджете </a:t>
            </a:r>
            <a:r>
              <a:rPr lang="ru-RU" sz="1500" dirty="0" err="1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Кринично-Лугского</a:t>
            </a:r>
            <a:r>
              <a:rPr lang="ru-RU" sz="1500" dirty="0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 </a:t>
            </a: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сельского поселения Куйбышевского района  на </a:t>
            </a:r>
            <a:r>
              <a:rPr lang="ru-RU" sz="1500" dirty="0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2017 </a:t>
            </a: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год и на плановый период </a:t>
            </a:r>
            <a:r>
              <a:rPr lang="ru-RU" sz="1500" dirty="0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2018 </a:t>
            </a: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и </a:t>
            </a:r>
            <a:r>
              <a:rPr lang="ru-RU" sz="1500" dirty="0" smtClean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2019 </a:t>
            </a:r>
            <a:r>
              <a:rPr lang="ru-RU" sz="1500" dirty="0">
                <a:ln>
                  <a:solidFill>
                    <a:srgbClr val="6600FF"/>
                  </a:solidFill>
                </a:ln>
                <a:solidFill>
                  <a:srgbClr val="6600FF"/>
                </a:solidFill>
              </a:rPr>
              <a:t>годов»</a:t>
            </a:r>
          </a:p>
          <a:p>
            <a:pPr algn="r">
              <a:defRPr/>
            </a:pPr>
            <a:endParaRPr lang="ru-RU" sz="1400" dirty="0"/>
          </a:p>
          <a:p>
            <a:pPr algn="r">
              <a:defRPr/>
            </a:pPr>
            <a:r>
              <a:rPr lang="ru-RU" sz="1400" dirty="0"/>
              <a:t>(тыс.руб.)</a:t>
            </a:r>
          </a:p>
        </p:txBody>
      </p:sp>
      <p:sp>
        <p:nvSpPr>
          <p:cNvPr id="11328" name="Text Box 3747"/>
          <p:cNvSpPr txBox="1">
            <a:spLocks noChangeArrowheads="1"/>
          </p:cNvSpPr>
          <p:nvPr/>
        </p:nvSpPr>
        <p:spPr bwMode="auto">
          <a:xfrm>
            <a:off x="4419600" y="5334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1329" name="Text Box 3749"/>
          <p:cNvSpPr txBox="1">
            <a:spLocks noChangeArrowheads="1"/>
          </p:cNvSpPr>
          <p:nvPr/>
        </p:nvSpPr>
        <p:spPr bwMode="auto">
          <a:xfrm flipV="1">
            <a:off x="4648200" y="51562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Times New Roman" pitchFamily="18" charset="0"/>
              </a:rPr>
              <a:t> 0,0</a:t>
            </a:r>
          </a:p>
        </p:txBody>
      </p:sp>
      <p:sp>
        <p:nvSpPr>
          <p:cNvPr id="11330" name="Text Box 3750"/>
          <p:cNvSpPr txBox="1">
            <a:spLocks noChangeArrowheads="1"/>
          </p:cNvSpPr>
          <p:nvPr/>
        </p:nvSpPr>
        <p:spPr bwMode="auto">
          <a:xfrm flipV="1">
            <a:off x="6197600" y="5156200"/>
            <a:ext cx="46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</a:rPr>
              <a:t>0,0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5800" y="2212976"/>
            <a:ext cx="8072438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9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6691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Налоговые доходы    на 2017 год </a:t>
            </a:r>
            <a:endParaRPr lang="ru-RU" sz="2800" dirty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effectLst>
                <a:glow>
                  <a:schemeClr val="accent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62440" y="3184506"/>
            <a:ext cx="3220968" cy="2778316"/>
          </a:xfrm>
          <a:prstGeom prst="flowChartMerge">
            <a:avLst/>
          </a:prstGeom>
          <a:solidFill>
            <a:srgbClr val="FF33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с организаций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918,7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972486" y="3082057"/>
            <a:ext cx="3029585" cy="2819516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</a:t>
            </a:r>
            <a:r>
              <a:rPr lang="ru-RU" sz="1400" dirty="0" smtClean="0">
                <a:solidFill>
                  <a:schemeClr val="tx1"/>
                </a:solidFill>
              </a:rPr>
              <a:t>имущество </a:t>
            </a:r>
            <a:r>
              <a:rPr lang="ru-RU" sz="1400" dirty="0">
                <a:solidFill>
                  <a:schemeClr val="tx1"/>
                </a:solidFill>
              </a:rPr>
              <a:t>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282,2</a:t>
            </a:r>
          </a:p>
        </p:txBody>
      </p:sp>
      <p:sp>
        <p:nvSpPr>
          <p:cNvPr id="21" name="Овал 20"/>
          <p:cNvSpPr/>
          <p:nvPr/>
        </p:nvSpPr>
        <p:spPr>
          <a:xfrm>
            <a:off x="3643306" y="3212976"/>
            <a:ext cx="1643074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9262,7 тыс. руб.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5063414">
            <a:off x="5010252" y="1624678"/>
            <a:ext cx="2833875" cy="2732066"/>
          </a:xfrm>
          <a:prstGeom prst="flowChartMerge">
            <a:avLst/>
          </a:prstGeom>
          <a:solidFill>
            <a:srgbClr val="00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Земельный налог с физических лиц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5863,2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1214422"/>
            <a:ext cx="3915867" cy="1916652"/>
          </a:xfrm>
          <a:prstGeom prst="flowChartMerge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817,1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6814503">
            <a:off x="1173485" y="1883320"/>
            <a:ext cx="2671635" cy="2439374"/>
          </a:xfrm>
          <a:prstGeom prst="flowChartMerg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31,4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900" y="85723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Блок-схема: объединение 13"/>
          <p:cNvSpPr/>
          <p:nvPr/>
        </p:nvSpPr>
        <p:spPr>
          <a:xfrm rot="16814503">
            <a:off x="1173483" y="1883320"/>
            <a:ext cx="2671635" cy="2439374"/>
          </a:xfrm>
          <a:prstGeom prst="flowChartMerg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1334,4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000364" y="4500570"/>
            <a:ext cx="3071834" cy="1714512"/>
          </a:xfrm>
          <a:prstGeom prst="triangl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Госпошлина   47,1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12" grpId="0" animBg="1"/>
      <p:bldP spid="13" grpId="0" animBg="1"/>
      <p:bldP spid="2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Неналоговые доходы на 2017 год</a:t>
            </a:r>
            <a:endParaRPr lang="ru-RU" sz="2800" dirty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428992" y="1571612"/>
            <a:ext cx="2235668" cy="1000132"/>
          </a:xfrm>
          <a:prstGeom prst="ellipse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217,6                 тыс. руб.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57950" y="2643182"/>
            <a:ext cx="2286016" cy="157163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Штрафы </a:t>
            </a:r>
          </a:p>
          <a:p>
            <a:pPr algn="ctr"/>
            <a:r>
              <a:rPr lang="ru-RU" sz="1600" dirty="0" smtClean="0"/>
              <a:t>7,4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642910" y="2643182"/>
            <a:ext cx="2271722" cy="164307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Доходы от использования имущества 210,2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 rot="20481588">
            <a:off x="2915507" y="2571761"/>
            <a:ext cx="740841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1854082">
            <a:off x="5556598" y="2671984"/>
            <a:ext cx="739086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на 2017 год</a:t>
            </a:r>
            <a:endParaRPr lang="ru-RU" sz="2800" dirty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929058" y="2928934"/>
            <a:ext cx="1714512" cy="914400"/>
          </a:xfrm>
          <a:prstGeom prst="beve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6249,5 тыс.рублей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357158" y="2357430"/>
            <a:ext cx="3357586" cy="2357454"/>
          </a:xfrm>
          <a:prstGeom prst="right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Субвенции бюджетам сельских поселений на выполнение передаваемых полномочий субъектов Российской Федерации               0,2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214678" y="1000108"/>
            <a:ext cx="2928958" cy="1778652"/>
          </a:xfrm>
          <a:prstGeom prst="down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Дотации бюджетам сельских поселений на выравнивание бюджетной обеспеченности 6076,0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лево 12"/>
          <p:cNvSpPr/>
          <p:nvPr/>
        </p:nvSpPr>
        <p:spPr>
          <a:xfrm>
            <a:off x="5857884" y="2214554"/>
            <a:ext cx="3071834" cy="2414095"/>
          </a:xfrm>
          <a:prstGeom prst="left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Субвенции бюджетам сельских поселений на осуществление первичного воинского учета на территориях, где отсутствуют военные комиссариаты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             </a:t>
            </a:r>
            <a:r>
              <a:rPr lang="ru-RU" sz="1400" b="1" dirty="0" smtClean="0">
                <a:solidFill>
                  <a:schemeClr val="tx1"/>
                </a:solidFill>
              </a:rPr>
              <a:t>173,3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</a:rPr>
              <a:t>Классификация</a:t>
            </a:r>
            <a:r>
              <a:rPr lang="ru-RU" sz="2400" dirty="0" smtClean="0">
                <a:ln>
                  <a:solidFill>
                    <a:schemeClr val="tx2"/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</a:rPr>
              <a:t>расходов </a:t>
            </a:r>
            <a:r>
              <a:rPr lang="ru-RU" sz="2400" dirty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</a:rPr>
              <a:t>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1000108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00010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00010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000108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428868"/>
            <a:ext cx="1079500" cy="55399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000" b="1" dirty="0" smtClean="0">
                <a:latin typeface="Times New Roman" pitchFamily="18" charset="0"/>
              </a:rPr>
              <a:t>Общегосударственные </a:t>
            </a:r>
            <a:r>
              <a:rPr lang="ru-RU" altLang="ru-RU" sz="1000" b="1" dirty="0">
                <a:latin typeface="Times New Roman" pitchFamily="18" charset="0"/>
              </a:rPr>
              <a:t>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928794" y="2357430"/>
            <a:ext cx="1298575" cy="707886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500298" y="1500174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214810" y="2428868"/>
            <a:ext cx="1077912" cy="55399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714744" y="1500174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6" name="Text Box 36"/>
          <p:cNvSpPr txBox="1">
            <a:spLocks noChangeArrowheads="1"/>
          </p:cNvSpPr>
          <p:nvPr/>
        </p:nvSpPr>
        <p:spPr bwMode="auto">
          <a:xfrm>
            <a:off x="5429256" y="1785926"/>
            <a:ext cx="1004888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900" b="1" dirty="0">
                <a:latin typeface="Times New Roman" pitchFamily="18" charset="0"/>
              </a:rPr>
              <a:t>Охрана </a:t>
            </a:r>
            <a:r>
              <a:rPr lang="ru-RU" altLang="ru-RU" sz="1000" b="1" dirty="0">
                <a:latin typeface="Times New Roman" pitchFamily="18" charset="0"/>
              </a:rPr>
              <a:t>окружающей</a:t>
            </a:r>
            <a:r>
              <a:rPr lang="ru-RU" altLang="ru-RU" sz="900" b="1" dirty="0">
                <a:latin typeface="Times New Roman" pitchFamily="18" charset="0"/>
              </a:rPr>
              <a:t> среды</a:t>
            </a:r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6429388" y="2500306"/>
            <a:ext cx="1307504" cy="41549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3143240" y="1714488"/>
            <a:ext cx="1214446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7786710" y="1785926"/>
            <a:ext cx="1150938" cy="55399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7072330" y="1500174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28596" y="4813574"/>
            <a:ext cx="8377144" cy="1015663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dirty="0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6" name="Picture 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1000108"/>
            <a:ext cx="7223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>
            <a:off x="4786314" y="1500174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5929322" y="150017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8215338" y="1428736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i="1" dirty="0" err="1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Кринично-Лугского</a:t>
            </a:r>
            <a:r>
              <a:rPr lang="ru-RU" sz="2800" i="1" dirty="0" smtClean="0">
                <a:ln>
                  <a:solidFill>
                    <a:schemeClr val="tx2"/>
                  </a:solidFill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Куйбышевского района на 2017 год</a:t>
            </a:r>
            <a:endParaRPr lang="ru-RU" sz="2800" i="1" dirty="0">
              <a:ln>
                <a:solidFill>
                  <a:schemeClr val="tx2"/>
                </a:solidFill>
              </a:ln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3357554" y="1214422"/>
            <a:ext cx="257176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Общегосударственные вопросы                         6523,0</a:t>
            </a:r>
            <a:endParaRPr lang="ru-RU" sz="1200" b="1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357158" y="16430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Национальная оборона             173,3</a:t>
            </a:r>
            <a:endParaRPr lang="ru-RU" sz="1200" b="1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214282" y="2786058"/>
            <a:ext cx="2857520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Национальная безопасность и правоохранительная деятельность                             60,5</a:t>
            </a:r>
            <a:endParaRPr lang="ru-RU" sz="1200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3357554" y="5214950"/>
            <a:ext cx="2643206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Жилищно-коммунальное хозяйство 1864,6                          </a:t>
            </a:r>
            <a:endParaRPr lang="ru-RU" sz="1200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6215074" y="2786058"/>
            <a:ext cx="2786082" cy="914400"/>
          </a:xfrm>
          <a:prstGeom prst="hexagon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Культура                             7002,0</a:t>
            </a:r>
            <a:endParaRPr lang="ru-RU" sz="12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214282" y="3929066"/>
            <a:ext cx="2771788" cy="914400"/>
          </a:xfrm>
          <a:prstGeom prst="hexagon">
            <a:avLst/>
          </a:prstGeom>
          <a:solidFill>
            <a:schemeClr val="bg2">
              <a:lumMod val="5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Общеэкономические вопросы                                 30,0</a:t>
            </a:r>
            <a:endParaRPr lang="ru-RU" sz="1200" b="1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6000760" y="1643050"/>
            <a:ext cx="2857520" cy="914400"/>
          </a:xfrm>
          <a:prstGeom prst="hexagon">
            <a:avLst/>
          </a:prstGeom>
          <a:solidFill>
            <a:srgbClr val="3399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Охрана окружающей среды                                    26,4</a:t>
            </a:r>
            <a:endParaRPr lang="ru-RU" sz="1200" b="1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6357950" y="5286388"/>
            <a:ext cx="2357454" cy="914400"/>
          </a:xfrm>
          <a:prstGeom prst="hexagon">
            <a:avLst/>
          </a:prstGeom>
          <a:solidFill>
            <a:schemeClr val="accent1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Физическая культура и спорт                          50,0</a:t>
            </a:r>
          </a:p>
          <a:p>
            <a:pPr algn="ctr"/>
            <a:endParaRPr lang="ru-RU" sz="1200" dirty="0"/>
          </a:p>
        </p:txBody>
      </p:sp>
      <p:sp>
        <p:nvSpPr>
          <p:cNvPr id="17" name="Ромб 16"/>
          <p:cNvSpPr/>
          <p:nvPr/>
        </p:nvSpPr>
        <p:spPr>
          <a:xfrm>
            <a:off x="3214678" y="2428868"/>
            <a:ext cx="2786082" cy="2571768"/>
          </a:xfrm>
          <a:prstGeom prst="diamo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15729,8                тыс. 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2637</TotalTime>
  <Words>611</Words>
  <Application>Microsoft Office PowerPoint</Application>
  <PresentationFormat>Экран (4:3)</PresentationFormat>
  <Paragraphs>171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  на 2017 год </vt:lpstr>
      <vt:lpstr>Неналоговые доходы на 2017 год</vt:lpstr>
      <vt:lpstr>Безвозмездные поступления на 2017 год</vt:lpstr>
      <vt:lpstr>Классификация расходов бюджета по разделам</vt:lpstr>
      <vt:lpstr> Расходы бюджета Кринично-Лугского сельского поселения Куйбышевского района на 2017 год</vt:lpstr>
      <vt:lpstr> Расходы бюджета Кринично-Лугского сельского поселения Куйбышевского района на 2018 год</vt:lpstr>
      <vt:lpstr> Расходы бюджета Кринично-Лугского сельского поселения Куйбышевского района на 2019 год</vt:lpstr>
      <vt:lpstr>Муниципальные программы Кринично-Лугского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Елена</cp:lastModifiedBy>
  <cp:revision>331</cp:revision>
  <cp:lastPrinted>2016-12-13T11:14:50Z</cp:lastPrinted>
  <dcterms:created xsi:type="dcterms:W3CDTF">2014-05-12T16:47:43Z</dcterms:created>
  <dcterms:modified xsi:type="dcterms:W3CDTF">2017-02-07T08:05:05Z</dcterms:modified>
</cp:coreProperties>
</file>