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110" d="100"/>
          <a:sy n="110" d="100"/>
        </p:scale>
        <p:origin x="-1986" y="21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E2607F-B6C4-4EAB-A6D8-4ABC232A8910}" type="datetimeFigureOut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92F1EF-4522-4094-AD6A-16BAA455A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5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2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5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8396D-AC29-4643-B0AD-149F5D1A8248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377F-BF05-4682-B0E6-9124A007D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6B33-77DA-4988-B8C3-DB2E5462FDE2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32AE-A5DA-487A-B07A-E8F18528B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7634-CB58-47A6-9D89-24AD9D6214F2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0028-1121-4000-8B60-ECE02633C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4D6E-99E3-46B4-B9F3-6EA4E6B71A3B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668D0-EAE8-4F72-A799-1714D0311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34A0-B47D-47F3-A99C-E664A5B71755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FF7B-A1F9-4E8C-9FFA-149546FB5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274B-DA57-428D-B8AB-76AAE42C7EFB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85D4F-65DF-4BB4-B85B-72553A725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2000" b="1"/>
            </a:lvl2pPr>
            <a:lvl3pPr marL="914227" indent="0">
              <a:buNone/>
              <a:defRPr sz="1800" b="1"/>
            </a:lvl3pPr>
            <a:lvl4pPr marL="1371341" indent="0">
              <a:buNone/>
              <a:defRPr sz="1600" b="1"/>
            </a:lvl4pPr>
            <a:lvl5pPr marL="1828452" indent="0">
              <a:buNone/>
              <a:defRPr sz="1600" b="1"/>
            </a:lvl5pPr>
            <a:lvl6pPr marL="2285565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2" cy="92410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2000" b="1"/>
            </a:lvl2pPr>
            <a:lvl3pPr marL="914227" indent="0">
              <a:buNone/>
              <a:defRPr sz="1800" b="1"/>
            </a:lvl3pPr>
            <a:lvl4pPr marL="1371341" indent="0">
              <a:buNone/>
              <a:defRPr sz="1600" b="1"/>
            </a:lvl4pPr>
            <a:lvl5pPr marL="1828452" indent="0">
              <a:buNone/>
              <a:defRPr sz="1600" b="1"/>
            </a:lvl5pPr>
            <a:lvl6pPr marL="2285565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2" indent="0">
              <a:buNone/>
              <a:defRPr sz="1600" b="1"/>
            </a:lvl8pPr>
            <a:lvl9pPr marL="365690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60E81-9EC5-4771-A890-CC57570826F1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CBE2A-75A1-40D8-9859-2F8A8360C2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7719-5F98-41CC-9547-13823382E8BA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F87BD-0A60-4ECE-A9FA-74DC32BAD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CD3B-F514-46F4-9740-44E1E04D2F89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5C0C-BC20-4A52-8F0E-6161224BF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94412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7" indent="0">
              <a:buNone/>
              <a:defRPr sz="1100"/>
            </a:lvl3pPr>
            <a:lvl4pPr marL="1371341" indent="0">
              <a:buNone/>
              <a:defRPr sz="900"/>
            </a:lvl4pPr>
            <a:lvl5pPr marL="1828452" indent="0">
              <a:buNone/>
              <a:defRPr sz="900"/>
            </a:lvl5pPr>
            <a:lvl6pPr marL="2285565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6177-D204-4683-B068-2B9F67C37084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EFD2-D09B-4203-9571-9ABAD6AB1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3" indent="0">
              <a:buNone/>
              <a:defRPr sz="2800"/>
            </a:lvl2pPr>
            <a:lvl3pPr marL="914227" indent="0">
              <a:buNone/>
              <a:defRPr sz="2300"/>
            </a:lvl3pPr>
            <a:lvl4pPr marL="1371341" indent="0">
              <a:buNone/>
              <a:defRPr sz="2000"/>
            </a:lvl4pPr>
            <a:lvl5pPr marL="1828452" indent="0">
              <a:buNone/>
              <a:defRPr sz="2000"/>
            </a:lvl5pPr>
            <a:lvl6pPr marL="2285565" indent="0">
              <a:buNone/>
              <a:defRPr sz="2000"/>
            </a:lvl6pPr>
            <a:lvl7pPr marL="2742679" indent="0">
              <a:buNone/>
              <a:defRPr sz="2000"/>
            </a:lvl7pPr>
            <a:lvl8pPr marL="3199792" indent="0">
              <a:buNone/>
              <a:defRPr sz="2000"/>
            </a:lvl8pPr>
            <a:lvl9pPr marL="3656905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7" indent="0">
              <a:buNone/>
              <a:defRPr sz="1100"/>
            </a:lvl3pPr>
            <a:lvl4pPr marL="1371341" indent="0">
              <a:buNone/>
              <a:defRPr sz="900"/>
            </a:lvl4pPr>
            <a:lvl5pPr marL="1828452" indent="0">
              <a:buNone/>
              <a:defRPr sz="900"/>
            </a:lvl5pPr>
            <a:lvl6pPr marL="2285565" indent="0">
              <a:buNone/>
              <a:defRPr sz="900"/>
            </a:lvl6pPr>
            <a:lvl7pPr marL="2742679" indent="0">
              <a:buNone/>
              <a:defRPr sz="900"/>
            </a:lvl7pPr>
            <a:lvl8pPr marL="3199792" indent="0">
              <a:buNone/>
              <a:defRPr sz="900"/>
            </a:lvl8pPr>
            <a:lvl9pPr marL="365690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405E6-7E94-4FD1-A297-D5913412634E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D631-C237-4FFA-BAC2-D21E4F495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96699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1" rIns="91423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D20309-54CB-41AE-A353-589260434EB0}" type="datetime1">
              <a:rPr lang="ru-RU"/>
              <a:pPr>
                <a:defRPr/>
              </a:pPr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23" tIns="45711" rIns="91423" bIns="4571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252E2-EC62-41DA-BFEA-880071677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711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422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1341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8452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1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5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48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1" indent="-228556" algn="l" defTabSz="9142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7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2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5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2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5" algn="l" defTabSz="9142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785794" y="1"/>
            <a:ext cx="6072206" cy="116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tang" pitchFamily="18" charset="-127"/>
                <a:ea typeface="Batang" pitchFamily="18" charset="-127"/>
                <a:cs typeface="Arial"/>
              </a:rPr>
              <a:t>П А М Я Т К А</a:t>
            </a:r>
            <a:r>
              <a:rPr lang="ru-RU" sz="2800" b="1" dirty="0" smtClean="0">
                <a:solidFill>
                  <a:srgbClr val="002060"/>
                </a:solidFill>
                <a:latin typeface="+mn-lt"/>
                <a:ea typeface="Times New Roman"/>
                <a:cs typeface="Arial"/>
              </a:rPr>
              <a:t> </a:t>
            </a:r>
            <a:endParaRPr lang="ru-RU" sz="800" dirty="0" smtClean="0">
              <a:latin typeface="+mn-lt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подаче заявления </a:t>
            </a:r>
            <a:r>
              <a:rPr lang="ru-RU" sz="1400" b="1" dirty="0" smtClean="0">
                <a:solidFill>
                  <a:srgbClr val="C00000"/>
                </a:solidFill>
              </a:rPr>
              <a:t>о выдаче государственного сертификата на материнский (семейный) капитал </a:t>
            </a:r>
          </a:p>
          <a:p>
            <a:pPr algn="ctr"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сайте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Пенсионного фонда России </a:t>
            </a:r>
            <a:r>
              <a:rPr lang="en-US" sz="1400" b="1" dirty="0" smtClean="0">
                <a:solidFill>
                  <a:srgbClr val="C00000"/>
                </a:solidFill>
              </a:rPr>
              <a:t>WWW.PFRF.RU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endParaRPr lang="ru-RU" sz="1400" dirty="0">
              <a:latin typeface="+mn-lt"/>
              <a:ea typeface="Times New Roman"/>
              <a:cs typeface="Times New Roman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D170-6710-43C5-A364-156DBF4C697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3120" name="Рисунок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57232" cy="1095348"/>
          </a:xfrm>
          <a:prstGeom prst="rect">
            <a:avLst/>
          </a:prstGeom>
          <a:noFill/>
        </p:spPr>
      </p:pic>
      <p:sp>
        <p:nvSpPr>
          <p:cNvPr id="31" name="Скругленный прямоугольник 30"/>
          <p:cNvSpPr/>
          <p:nvPr/>
        </p:nvSpPr>
        <p:spPr>
          <a:xfrm>
            <a:off x="142852" y="1166786"/>
            <a:ext cx="6572296" cy="1357322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121" name="Picture 49"/>
          <p:cNvPicPr>
            <a:picLocks noChangeAspect="1" noChangeArrowheads="1"/>
          </p:cNvPicPr>
          <p:nvPr/>
        </p:nvPicPr>
        <p:blipFill>
          <a:blip r:embed="rId3"/>
          <a:srcRect l="9893" t="11809" r="47707" b="62311"/>
          <a:stretch>
            <a:fillRect/>
          </a:stretch>
        </p:blipFill>
        <p:spPr bwMode="auto">
          <a:xfrm>
            <a:off x="3357562" y="1238224"/>
            <a:ext cx="3143272" cy="12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Скругленный прямоугольник 31"/>
          <p:cNvSpPr/>
          <p:nvPr/>
        </p:nvSpPr>
        <p:spPr>
          <a:xfrm>
            <a:off x="3357562" y="1952604"/>
            <a:ext cx="1928826" cy="500066"/>
          </a:xfrm>
          <a:prstGeom prst="roundRect">
            <a:avLst/>
          </a:prstGeom>
          <a:solidFill>
            <a:schemeClr val="bg1">
              <a:alpha val="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1142984" y="2024042"/>
            <a:ext cx="2214578" cy="428628"/>
          </a:xfrm>
          <a:prstGeom prst="rightArrow">
            <a:avLst>
              <a:gd name="adj1" fmla="val 0"/>
              <a:gd name="adj2" fmla="val 111391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2852" y="2666984"/>
            <a:ext cx="6572296" cy="1500198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214290" y="2738418"/>
            <a:ext cx="6429420" cy="2071704"/>
            <a:chOff x="843647" y="2868557"/>
            <a:chExt cx="7674334" cy="1434602"/>
          </a:xfrm>
        </p:grpSpPr>
        <p:pic>
          <p:nvPicPr>
            <p:cNvPr id="3113" name="Рисунок 18"/>
            <p:cNvPicPr>
              <a:picLocks noChangeAspect="1" noChangeArrowheads="1"/>
            </p:cNvPicPr>
            <p:nvPr/>
          </p:nvPicPr>
          <p:blipFill>
            <a:blip r:embed="rId4"/>
            <a:srcRect l="19879" t="10522" r="32336" b="68055"/>
            <a:stretch>
              <a:fillRect/>
            </a:stretch>
          </p:blipFill>
          <p:spPr bwMode="auto">
            <a:xfrm>
              <a:off x="4339732" y="2868557"/>
              <a:ext cx="4092978" cy="916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Скругленный прямоугольник 21"/>
            <p:cNvSpPr/>
            <p:nvPr/>
          </p:nvSpPr>
          <p:spPr>
            <a:xfrm>
              <a:off x="7580007" y="2967496"/>
              <a:ext cx="696533" cy="197874"/>
            </a:xfrm>
            <a:prstGeom prst="roundRect">
              <a:avLst/>
            </a:prstGeom>
            <a:solidFill>
              <a:schemeClr val="bg1"/>
            </a:solidFill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Wingdings" pitchFamily="2" charset="2"/>
                <a:buChar char="§"/>
                <a:defRPr/>
              </a:pPr>
              <a:r>
                <a:rPr lang="ru-RU" sz="1000" u="sng" dirty="0" smtClean="0">
                  <a:solidFill>
                    <a:schemeClr val="tx1"/>
                  </a:solidFill>
                </a:rPr>
                <a:t>Вход</a:t>
              </a:r>
              <a:endParaRPr lang="ru-RU" sz="1000" u="sng" dirty="0">
                <a:solidFill>
                  <a:schemeClr val="tx1"/>
                </a:solidFill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843647" y="4055815"/>
              <a:ext cx="3666626" cy="24734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u="sng" dirty="0">
                <a:solidFill>
                  <a:schemeClr val="tx1"/>
                </a:solidFill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4680814" y="4055815"/>
              <a:ext cx="3837167" cy="24734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Стрелка вправо 46"/>
          <p:cNvSpPr/>
          <p:nvPr/>
        </p:nvSpPr>
        <p:spPr>
          <a:xfrm>
            <a:off x="4786322" y="2809860"/>
            <a:ext cx="1000132" cy="357190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42852" y="5167314"/>
            <a:ext cx="6572296" cy="1714512"/>
          </a:xfrm>
          <a:prstGeom prst="round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42852" y="7167578"/>
            <a:ext cx="6572296" cy="2500330"/>
          </a:xfrm>
          <a:prstGeom prst="roundRect">
            <a:avLst>
              <a:gd name="adj" fmla="val 15286"/>
            </a:avLst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23" tIns="45711" rIns="91423" bIns="45711" anchor="ctr"/>
          <a:lstStyle/>
          <a:p>
            <a:pPr algn="ctr"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TextBox 6"/>
          <p:cNvSpPr txBox="1">
            <a:spLocks noChangeArrowheads="1"/>
          </p:cNvSpPr>
          <p:nvPr/>
        </p:nvSpPr>
        <p:spPr bwMode="auto">
          <a:xfrm>
            <a:off x="142852" y="809596"/>
            <a:ext cx="857256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1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8" name="TextBox 6"/>
          <p:cNvSpPr txBox="1">
            <a:spLocks noChangeArrowheads="1"/>
          </p:cNvSpPr>
          <p:nvPr/>
        </p:nvSpPr>
        <p:spPr bwMode="auto">
          <a:xfrm>
            <a:off x="1071546" y="1309662"/>
            <a:ext cx="2357454" cy="95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После входа на сайт ПФР нажмите на вкладку «Личный кабинет гражданина»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9" name="TextBox 6"/>
          <p:cNvSpPr txBox="1">
            <a:spLocks noChangeArrowheads="1"/>
          </p:cNvSpPr>
          <p:nvPr/>
        </p:nvSpPr>
        <p:spPr bwMode="auto">
          <a:xfrm>
            <a:off x="142852" y="2381232"/>
            <a:ext cx="857256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2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0" name="TextBox 6"/>
          <p:cNvSpPr txBox="1">
            <a:spLocks noChangeArrowheads="1"/>
          </p:cNvSpPr>
          <p:nvPr/>
        </p:nvSpPr>
        <p:spPr bwMode="auto">
          <a:xfrm>
            <a:off x="785794" y="2809860"/>
            <a:ext cx="2357454" cy="138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Нажмите кнопку «Вход» и введите свой логин и пароль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от Портала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госуслуг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www.gosuslugi.ru</a:t>
            </a:r>
            <a:endParaRPr lang="ru-RU" sz="1400" b="1" u="sng" dirty="0" smtClean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2" name="TextBox 6"/>
          <p:cNvSpPr txBox="1">
            <a:spLocks noChangeArrowheads="1"/>
          </p:cNvSpPr>
          <p:nvPr/>
        </p:nvSpPr>
        <p:spPr bwMode="auto">
          <a:xfrm>
            <a:off x="571480" y="4167182"/>
            <a:ext cx="2357454" cy="3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/>
              <a:t>Ваш ЛОГИН: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3" name="TextBox 6"/>
          <p:cNvSpPr txBox="1">
            <a:spLocks noChangeArrowheads="1"/>
          </p:cNvSpPr>
          <p:nvPr/>
        </p:nvSpPr>
        <p:spPr bwMode="auto">
          <a:xfrm>
            <a:off x="3857628" y="4167182"/>
            <a:ext cx="2357454" cy="3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/>
              <a:t>Ваш</a:t>
            </a:r>
            <a:r>
              <a:rPr lang="en-US" sz="1400" b="1" dirty="0" smtClean="0"/>
              <a:t> </a:t>
            </a:r>
            <a:r>
              <a:rPr lang="ru-RU" sz="1400" b="1" dirty="0" smtClean="0"/>
              <a:t>ПАРОЛЬ:</a:t>
            </a:r>
          </a:p>
        </p:txBody>
      </p:sp>
      <p:sp>
        <p:nvSpPr>
          <p:cNvPr id="64" name="TextBox 6"/>
          <p:cNvSpPr txBox="1">
            <a:spLocks noChangeArrowheads="1"/>
          </p:cNvSpPr>
          <p:nvPr/>
        </p:nvSpPr>
        <p:spPr bwMode="auto">
          <a:xfrm>
            <a:off x="142852" y="5024438"/>
            <a:ext cx="857256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3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" name="TextBox 6"/>
          <p:cNvSpPr txBox="1">
            <a:spLocks noChangeArrowheads="1"/>
          </p:cNvSpPr>
          <p:nvPr/>
        </p:nvSpPr>
        <p:spPr bwMode="auto">
          <a:xfrm>
            <a:off x="857232" y="5310190"/>
            <a:ext cx="2357454" cy="160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 группе «Материнский (семейный) капитал - МСК» нажмите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«о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выдаче государственного сертификата на МСК»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6" name="TextBox 6"/>
          <p:cNvSpPr txBox="1">
            <a:spLocks noChangeArrowheads="1"/>
          </p:cNvSpPr>
          <p:nvPr/>
        </p:nvSpPr>
        <p:spPr bwMode="auto">
          <a:xfrm>
            <a:off x="214290" y="7310454"/>
            <a:ext cx="857256" cy="19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4</a:t>
            </a:r>
            <a:endParaRPr lang="ru-RU" sz="12000" dirty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" name="TextBox 6"/>
          <p:cNvSpPr txBox="1">
            <a:spLocks noChangeArrowheads="1"/>
          </p:cNvSpPr>
          <p:nvPr/>
        </p:nvSpPr>
        <p:spPr bwMode="auto">
          <a:xfrm>
            <a:off x="1000108" y="7881958"/>
            <a:ext cx="1857388" cy="95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Заполните заявление, указав все необходимые сведения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 l="5137" r="12671" b="22413"/>
          <a:stretch>
            <a:fillRect/>
          </a:stretch>
        </p:blipFill>
        <p:spPr bwMode="auto">
          <a:xfrm>
            <a:off x="4286256" y="5381628"/>
            <a:ext cx="228601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Стрелка вправо 51"/>
          <p:cNvSpPr/>
          <p:nvPr/>
        </p:nvSpPr>
        <p:spPr>
          <a:xfrm>
            <a:off x="2928934" y="6024570"/>
            <a:ext cx="1357322" cy="357190"/>
          </a:xfrm>
          <a:prstGeom prst="rightArrow">
            <a:avLst>
              <a:gd name="adj1" fmla="val 0"/>
              <a:gd name="adj2" fmla="val 1186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 l="5217" t="50566" r="38821" b="31875"/>
          <a:stretch>
            <a:fillRect/>
          </a:stretch>
        </p:blipFill>
        <p:spPr bwMode="auto">
          <a:xfrm>
            <a:off x="3324232" y="7810520"/>
            <a:ext cx="32003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/>
          <a:srcRect l="1220" t="81588" r="51045" b="2046"/>
          <a:stretch>
            <a:fillRect/>
          </a:stretch>
        </p:blipFill>
        <p:spPr bwMode="auto">
          <a:xfrm>
            <a:off x="3429000" y="8739214"/>
            <a:ext cx="2857520" cy="83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/>
          <a:srcRect l="3472"/>
          <a:stretch>
            <a:fillRect/>
          </a:stretch>
        </p:blipFill>
        <p:spPr bwMode="auto">
          <a:xfrm>
            <a:off x="4357694" y="5953132"/>
            <a:ext cx="221457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Скругленный прямоугольник 50"/>
          <p:cNvSpPr/>
          <p:nvPr/>
        </p:nvSpPr>
        <p:spPr>
          <a:xfrm>
            <a:off x="4357694" y="5881694"/>
            <a:ext cx="2286016" cy="714380"/>
          </a:xfrm>
          <a:prstGeom prst="roundRect">
            <a:avLst/>
          </a:prstGeom>
          <a:solidFill>
            <a:schemeClr val="bg1">
              <a:alpha val="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/>
          <a:srcRect l="637" t="21962" r="637" b="14953"/>
          <a:stretch>
            <a:fillRect/>
          </a:stretch>
        </p:blipFill>
        <p:spPr bwMode="auto">
          <a:xfrm>
            <a:off x="2373305" y="7310454"/>
            <a:ext cx="4230715" cy="44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94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Демченко Олеся Анатольевна</dc:creator>
  <cp:lastModifiedBy>Самойлова Евгения Михайловна</cp:lastModifiedBy>
  <cp:revision>172</cp:revision>
  <dcterms:created xsi:type="dcterms:W3CDTF">2018-04-25T13:03:08Z</dcterms:created>
  <dcterms:modified xsi:type="dcterms:W3CDTF">2020-04-30T09:05:53Z</dcterms:modified>
</cp:coreProperties>
</file>