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1986" y="15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E2607F-B6C4-4EAB-A6D8-4ABC232A8910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92F1EF-4522-4094-AD6A-16BAA455A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2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396D-AC29-4643-B0AD-149F5D1A8248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377F-BF05-4682-B0E6-9124A007D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6B33-77DA-4988-B8C3-DB2E5462FDE2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32AE-A5DA-487A-B07A-E8F18528B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634-CB58-47A6-9D89-24AD9D6214F2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0028-1121-4000-8B60-ECE02633C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4D6E-99E3-46B4-B9F3-6EA4E6B71A3B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668D0-EAE8-4F72-A799-1714D0311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34A0-B47D-47F3-A99C-E664A5B71755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FF7B-A1F9-4E8C-9FFA-149546FB5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274B-DA57-428D-B8AB-76AAE42C7EFB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5D4F-65DF-4BB4-B85B-72553A725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2000" b="1"/>
            </a:lvl2pPr>
            <a:lvl3pPr marL="914227" indent="0">
              <a:buNone/>
              <a:defRPr sz="1800" b="1"/>
            </a:lvl3pPr>
            <a:lvl4pPr marL="1371341" indent="0">
              <a:buNone/>
              <a:defRPr sz="1600" b="1"/>
            </a:lvl4pPr>
            <a:lvl5pPr marL="1828452" indent="0">
              <a:buNone/>
              <a:defRPr sz="1600" b="1"/>
            </a:lvl5pPr>
            <a:lvl6pPr marL="2285565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2" cy="92410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2000" b="1"/>
            </a:lvl2pPr>
            <a:lvl3pPr marL="914227" indent="0">
              <a:buNone/>
              <a:defRPr sz="1800" b="1"/>
            </a:lvl3pPr>
            <a:lvl4pPr marL="1371341" indent="0">
              <a:buNone/>
              <a:defRPr sz="1600" b="1"/>
            </a:lvl4pPr>
            <a:lvl5pPr marL="1828452" indent="0">
              <a:buNone/>
              <a:defRPr sz="1600" b="1"/>
            </a:lvl5pPr>
            <a:lvl6pPr marL="2285565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0E81-9EC5-4771-A890-CC57570826F1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BE2A-75A1-40D8-9859-2F8A8360C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7719-5F98-41CC-9547-13823382E8BA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87BD-0A60-4ECE-A9FA-74DC32BAD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CD3B-F514-46F4-9740-44E1E04D2F89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5C0C-BC20-4A52-8F0E-6161224BF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94412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7" indent="0">
              <a:buNone/>
              <a:defRPr sz="1100"/>
            </a:lvl3pPr>
            <a:lvl4pPr marL="1371341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6177-D204-4683-B068-2B9F67C37084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EFD2-D09B-4203-9571-9ABAD6AB1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3" indent="0">
              <a:buNone/>
              <a:defRPr sz="2800"/>
            </a:lvl2pPr>
            <a:lvl3pPr marL="914227" indent="0">
              <a:buNone/>
              <a:defRPr sz="2300"/>
            </a:lvl3pPr>
            <a:lvl4pPr marL="1371341" indent="0">
              <a:buNone/>
              <a:defRPr sz="2000"/>
            </a:lvl4pPr>
            <a:lvl5pPr marL="1828452" indent="0">
              <a:buNone/>
              <a:defRPr sz="2000"/>
            </a:lvl5pPr>
            <a:lvl6pPr marL="2285565" indent="0">
              <a:buNone/>
              <a:defRPr sz="2000"/>
            </a:lvl6pPr>
            <a:lvl7pPr marL="2742679" indent="0">
              <a:buNone/>
              <a:defRPr sz="2000"/>
            </a:lvl7pPr>
            <a:lvl8pPr marL="3199792" indent="0">
              <a:buNone/>
              <a:defRPr sz="2000"/>
            </a:lvl8pPr>
            <a:lvl9pPr marL="3656905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7" indent="0">
              <a:buNone/>
              <a:defRPr sz="1100"/>
            </a:lvl3pPr>
            <a:lvl4pPr marL="1371341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405E6-7E94-4FD1-A297-D5913412634E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D631-C237-4FFA-BAC2-D21E4F495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96699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20309-54CB-41AE-A353-589260434EB0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252E2-EC62-41DA-BFEA-880071677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11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22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341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452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1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5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48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1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7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2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5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2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5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714356" y="1"/>
            <a:ext cx="6143644" cy="13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rial"/>
              </a:rPr>
              <a:t>П А М Я Т К А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Times New Roman"/>
                <a:cs typeface="Arial"/>
              </a:rPr>
              <a:t> </a:t>
            </a:r>
            <a:endParaRPr lang="ru-RU" sz="800" dirty="0" smtClean="0">
              <a:latin typeface="+mn-lt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 подаче заявления об осуществлении </a:t>
            </a:r>
            <a:r>
              <a:rPr lang="ru-RU" sz="1400" b="1" dirty="0" smtClean="0">
                <a:solidFill>
                  <a:srgbClr val="C00000"/>
                </a:solidFill>
              </a:rPr>
              <a:t>ежемесячной выплаты семьям, имеющим право на материнский (семейный) капитал (5000 рублей)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через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Единый портал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предоставления государственных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услуг </a:t>
            </a:r>
            <a:r>
              <a:rPr lang="en-US" sz="1400" b="1" dirty="0" smtClean="0">
                <a:solidFill>
                  <a:srgbClr val="C00000"/>
                </a:solidFill>
              </a:rPr>
              <a:t>WWW. GOSUSLUGI.RU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D170-6710-43C5-A364-156DBF4C697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3120" name="Рисунок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7232" cy="1095348"/>
          </a:xfrm>
          <a:prstGeom prst="rect">
            <a:avLst/>
          </a:prstGeom>
          <a:noFill/>
        </p:spPr>
      </p:pic>
      <p:sp>
        <p:nvSpPr>
          <p:cNvPr id="31" name="Скругленный прямоугольник 30"/>
          <p:cNvSpPr/>
          <p:nvPr/>
        </p:nvSpPr>
        <p:spPr>
          <a:xfrm>
            <a:off x="142852" y="1523976"/>
            <a:ext cx="6572296" cy="1428760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2852" y="3095612"/>
            <a:ext cx="6572296" cy="1571636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42852" y="4810124"/>
            <a:ext cx="6572296" cy="2428892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2852" y="7381892"/>
            <a:ext cx="6572296" cy="2357454"/>
          </a:xfrm>
          <a:prstGeom prst="roundRect">
            <a:avLst>
              <a:gd name="adj" fmla="val 10621"/>
            </a:avLst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57232" y="7953396"/>
            <a:ext cx="1571636" cy="1169551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Заполните заявление, указав все необходимые сведения</a:t>
            </a:r>
          </a:p>
        </p:txBody>
      </p:sp>
      <p:sp>
        <p:nvSpPr>
          <p:cNvPr id="33" name="Стрелка вправо 32"/>
          <p:cNvSpPr/>
          <p:nvPr/>
        </p:nvSpPr>
        <p:spPr>
          <a:xfrm>
            <a:off x="3357562" y="6596074"/>
            <a:ext cx="1714512" cy="428628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2357430" y="8167710"/>
            <a:ext cx="1857388" cy="500066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6"/>
          <p:cNvSpPr txBox="1">
            <a:spLocks noChangeArrowheads="1"/>
          </p:cNvSpPr>
          <p:nvPr/>
        </p:nvSpPr>
        <p:spPr bwMode="auto">
          <a:xfrm>
            <a:off x="285728" y="1309662"/>
            <a:ext cx="642942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1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928670" y="1666852"/>
            <a:ext cx="2143140" cy="116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После входа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ЕПГУ нажмите на ссылку «Личный кабинет» , введите свой 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логин и пароль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8" name="TextBox 6"/>
          <p:cNvSpPr txBox="1">
            <a:spLocks noChangeArrowheads="1"/>
          </p:cNvSpPr>
          <p:nvPr/>
        </p:nvSpPr>
        <p:spPr bwMode="auto">
          <a:xfrm>
            <a:off x="214290" y="2809860"/>
            <a:ext cx="642942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3" name="TextBox 6"/>
          <p:cNvSpPr txBox="1">
            <a:spLocks noChangeArrowheads="1"/>
          </p:cNvSpPr>
          <p:nvPr/>
        </p:nvSpPr>
        <p:spPr bwMode="auto">
          <a:xfrm>
            <a:off x="214290" y="5024438"/>
            <a:ext cx="642942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3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857232" y="5881694"/>
            <a:ext cx="2357454" cy="13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 странице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Ежемесячная выплата семьям, имеющим право на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</a:rPr>
              <a:t>маткапитал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детей до  3 лет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»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нажмите «Получить услугу»</a:t>
            </a:r>
          </a:p>
        </p:txBody>
      </p:sp>
      <p:sp>
        <p:nvSpPr>
          <p:cNvPr id="65" name="TextBox 6"/>
          <p:cNvSpPr txBox="1">
            <a:spLocks noChangeArrowheads="1"/>
          </p:cNvSpPr>
          <p:nvPr/>
        </p:nvSpPr>
        <p:spPr bwMode="auto">
          <a:xfrm>
            <a:off x="214290" y="7524768"/>
            <a:ext cx="642942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4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3"/>
          <a:srcRect l="2948" r="77151" b="81228"/>
          <a:stretch>
            <a:fillRect/>
          </a:stretch>
        </p:blipFill>
        <p:spPr bwMode="auto">
          <a:xfrm>
            <a:off x="3286124" y="1595414"/>
            <a:ext cx="200026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/>
          <p:cNvPicPr/>
          <p:nvPr/>
        </p:nvPicPr>
        <p:blipFill>
          <a:blip r:embed="rId3"/>
          <a:srcRect l="80572" r="4997" b="82271"/>
          <a:stretch>
            <a:fillRect/>
          </a:stretch>
        </p:blipFill>
        <p:spPr bwMode="auto">
          <a:xfrm>
            <a:off x="5286388" y="1738290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Скругленный прямоугольник 31"/>
          <p:cNvSpPr/>
          <p:nvPr/>
        </p:nvSpPr>
        <p:spPr>
          <a:xfrm>
            <a:off x="5357826" y="1666852"/>
            <a:ext cx="1285908" cy="642942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791" t="52266" r="31926" b="18278"/>
          <a:stretch>
            <a:fillRect/>
          </a:stretch>
        </p:blipFill>
        <p:spPr bwMode="auto">
          <a:xfrm>
            <a:off x="3143248" y="2381232"/>
            <a:ext cx="35004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Стрелка вправо 36"/>
          <p:cNvSpPr/>
          <p:nvPr/>
        </p:nvSpPr>
        <p:spPr>
          <a:xfrm>
            <a:off x="3143248" y="1881166"/>
            <a:ext cx="2214578" cy="357190"/>
          </a:xfrm>
          <a:prstGeom prst="rightArrow">
            <a:avLst>
              <a:gd name="adj1" fmla="val 0"/>
              <a:gd name="adj2" fmla="val 111391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/>
          <p:nvPr/>
        </p:nvPicPr>
        <p:blipFill>
          <a:blip r:embed="rId3"/>
          <a:srcRect l="40887" t="5471" r="32656" b="86323"/>
          <a:stretch>
            <a:fillRect/>
          </a:stretch>
        </p:blipFill>
        <p:spPr bwMode="auto">
          <a:xfrm>
            <a:off x="4143380" y="3167050"/>
            <a:ext cx="25003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Рисунок 45"/>
          <p:cNvPicPr/>
          <p:nvPr/>
        </p:nvPicPr>
        <p:blipFill>
          <a:blip r:embed="rId3"/>
          <a:srcRect l="2948" t="2682" r="84522" b="86591"/>
          <a:stretch>
            <a:fillRect/>
          </a:stretch>
        </p:blipFill>
        <p:spPr bwMode="auto">
          <a:xfrm>
            <a:off x="2857496" y="3167050"/>
            <a:ext cx="121444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Стрелка вправо 49"/>
          <p:cNvSpPr/>
          <p:nvPr/>
        </p:nvSpPr>
        <p:spPr>
          <a:xfrm rot="16200000">
            <a:off x="4000504" y="3524240"/>
            <a:ext cx="714380" cy="285752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8" name="Рисунок 67"/>
          <p:cNvPicPr/>
          <p:nvPr/>
        </p:nvPicPr>
        <p:blipFill>
          <a:blip r:embed="rId4"/>
          <a:srcRect l="75762" t="21910" r="4997" b="29402"/>
          <a:stretch>
            <a:fillRect/>
          </a:stretch>
        </p:blipFill>
        <p:spPr bwMode="auto">
          <a:xfrm>
            <a:off x="5143512" y="5524504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Скругленный прямоугольник 50"/>
          <p:cNvSpPr/>
          <p:nvPr/>
        </p:nvSpPr>
        <p:spPr>
          <a:xfrm>
            <a:off x="5143512" y="6524636"/>
            <a:ext cx="1428760" cy="571504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6"/>
          <p:cNvSpPr txBox="1">
            <a:spLocks noChangeArrowheads="1"/>
          </p:cNvSpPr>
          <p:nvPr/>
        </p:nvSpPr>
        <p:spPr bwMode="auto">
          <a:xfrm>
            <a:off x="785794" y="3309926"/>
            <a:ext cx="2571768" cy="13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Перейдите в раздел «Услуги». В группе «Семья и дети» выберите «Ежемесячная выплата семьям, имеющим право на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маткапитал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детей до  3 лет»</a:t>
            </a:r>
            <a:endParaRPr lang="ru-RU" sz="14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/>
          <a:srcRect l="5000" b="10145"/>
          <a:stretch>
            <a:fillRect/>
          </a:stretch>
        </p:blipFill>
        <p:spPr bwMode="auto">
          <a:xfrm>
            <a:off x="4714884" y="3381364"/>
            <a:ext cx="1943997" cy="123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Скругленный прямоугольник 53"/>
          <p:cNvSpPr/>
          <p:nvPr/>
        </p:nvSpPr>
        <p:spPr>
          <a:xfrm>
            <a:off x="4643446" y="4095744"/>
            <a:ext cx="2000264" cy="357190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3357562" y="4167182"/>
            <a:ext cx="1285884" cy="285752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8" y="4881562"/>
            <a:ext cx="5500726" cy="9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 b="73775"/>
          <a:stretch>
            <a:fillRect/>
          </a:stretch>
        </p:blipFill>
        <p:spPr bwMode="auto">
          <a:xfrm>
            <a:off x="1785926" y="7453330"/>
            <a:ext cx="4786346" cy="37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4818" y="7739082"/>
            <a:ext cx="2113806" cy="1927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119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Демченко Олеся Анатольевна</dc:creator>
  <cp:lastModifiedBy>Самойлова Евгения Михайловна</cp:lastModifiedBy>
  <cp:revision>185</cp:revision>
  <dcterms:created xsi:type="dcterms:W3CDTF">2018-04-25T13:03:08Z</dcterms:created>
  <dcterms:modified xsi:type="dcterms:W3CDTF">2020-04-29T12:51:04Z</dcterms:modified>
</cp:coreProperties>
</file>