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>
        <p:scale>
          <a:sx n="110" d="100"/>
          <a:sy n="110" d="100"/>
        </p:scale>
        <p:origin x="-1986" y="228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4E2607F-B6C4-4EAB-A6D8-4ABC232A8910}" type="datetimeFigureOut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892F1EF-4522-4094-AD6A-16BAA455AC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65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79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92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05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7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8396D-AC29-4643-B0AD-149F5D1A8248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7377F-BF05-4682-B0E6-9124A007D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66B33-77DA-4988-B8C3-DB2E5462FDE2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D32AE-A5DA-487A-B07A-E8F18528B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4"/>
            <a:ext cx="1543050" cy="845220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4"/>
            <a:ext cx="4514850" cy="84522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97634-CB58-47A6-9D89-24AD9D6214F2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30028-1121-4000-8B60-ECE02633C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B4D6E-99E3-46B4-B9F3-6EA4E6B71A3B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668D0-EAE8-4F72-A799-1714D03118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5"/>
            <a:ext cx="5829300" cy="1967443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634A0-B47D-47F3-A99C-E664A5B71755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DFF7B-A1F9-4E8C-9FFA-149546FB5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7274B-DA57-428D-B8AB-76AAE42C7EFB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85D4F-65DF-4BB4-B85B-72553A7257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13" indent="0">
              <a:buNone/>
              <a:defRPr sz="2000" b="1"/>
            </a:lvl2pPr>
            <a:lvl3pPr marL="914227" indent="0">
              <a:buNone/>
              <a:defRPr sz="1800" b="1"/>
            </a:lvl3pPr>
            <a:lvl4pPr marL="1371341" indent="0">
              <a:buNone/>
              <a:defRPr sz="1600" b="1"/>
            </a:lvl4pPr>
            <a:lvl5pPr marL="1828452" indent="0">
              <a:buNone/>
              <a:defRPr sz="1600" b="1"/>
            </a:lvl5pPr>
            <a:lvl6pPr marL="2285565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2" indent="0">
              <a:buNone/>
              <a:defRPr sz="1600" b="1"/>
            </a:lvl8pPr>
            <a:lvl9pPr marL="365690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2" cy="92410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13" indent="0">
              <a:buNone/>
              <a:defRPr sz="2000" b="1"/>
            </a:lvl2pPr>
            <a:lvl3pPr marL="914227" indent="0">
              <a:buNone/>
              <a:defRPr sz="1800" b="1"/>
            </a:lvl3pPr>
            <a:lvl4pPr marL="1371341" indent="0">
              <a:buNone/>
              <a:defRPr sz="1600" b="1"/>
            </a:lvl4pPr>
            <a:lvl5pPr marL="1828452" indent="0">
              <a:buNone/>
              <a:defRPr sz="1600" b="1"/>
            </a:lvl5pPr>
            <a:lvl6pPr marL="2285565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2" indent="0">
              <a:buNone/>
              <a:defRPr sz="1600" b="1"/>
            </a:lvl8pPr>
            <a:lvl9pPr marL="365690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60E81-9EC5-4771-A890-CC57570826F1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CBE2A-75A1-40D8-9859-2F8A8360C2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D7719-5F98-41CC-9547-13823382E8BA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F87BD-0A60-4ECE-A9FA-74DC32BAD6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9CD3B-F514-46F4-9740-44E1E04D2F89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B5C0C-BC20-4A52-8F0E-6161224BFF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9" y="394412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072927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13" indent="0">
              <a:buNone/>
              <a:defRPr sz="1200"/>
            </a:lvl2pPr>
            <a:lvl3pPr marL="914227" indent="0">
              <a:buNone/>
              <a:defRPr sz="1100"/>
            </a:lvl3pPr>
            <a:lvl4pPr marL="1371341" indent="0">
              <a:buNone/>
              <a:defRPr sz="900"/>
            </a:lvl4pPr>
            <a:lvl5pPr marL="1828452" indent="0">
              <a:buNone/>
              <a:defRPr sz="900"/>
            </a:lvl5pPr>
            <a:lvl6pPr marL="2285565" indent="0">
              <a:buNone/>
              <a:defRPr sz="900"/>
            </a:lvl6pPr>
            <a:lvl7pPr marL="2742679" indent="0">
              <a:buNone/>
              <a:defRPr sz="900"/>
            </a:lvl7pPr>
            <a:lvl8pPr marL="3199792" indent="0">
              <a:buNone/>
              <a:defRPr sz="900"/>
            </a:lvl8pPr>
            <a:lvl9pPr marL="365690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E6177-D204-4683-B068-2B9F67C37084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DEFD2-D09B-4203-9571-9ABAD6AB14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3" indent="0">
              <a:buNone/>
              <a:defRPr sz="2800"/>
            </a:lvl2pPr>
            <a:lvl3pPr marL="914227" indent="0">
              <a:buNone/>
              <a:defRPr sz="2300"/>
            </a:lvl3pPr>
            <a:lvl4pPr marL="1371341" indent="0">
              <a:buNone/>
              <a:defRPr sz="2000"/>
            </a:lvl4pPr>
            <a:lvl5pPr marL="1828452" indent="0">
              <a:buNone/>
              <a:defRPr sz="2000"/>
            </a:lvl5pPr>
            <a:lvl6pPr marL="2285565" indent="0">
              <a:buNone/>
              <a:defRPr sz="2000"/>
            </a:lvl6pPr>
            <a:lvl7pPr marL="2742679" indent="0">
              <a:buNone/>
              <a:defRPr sz="2000"/>
            </a:lvl7pPr>
            <a:lvl8pPr marL="3199792" indent="0">
              <a:buNone/>
              <a:defRPr sz="2000"/>
            </a:lvl8pPr>
            <a:lvl9pPr marL="3656905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80"/>
          </a:xfrm>
        </p:spPr>
        <p:txBody>
          <a:bodyPr/>
          <a:lstStyle>
            <a:lvl1pPr marL="0" indent="0">
              <a:buNone/>
              <a:defRPr sz="1400"/>
            </a:lvl1pPr>
            <a:lvl2pPr marL="457113" indent="0">
              <a:buNone/>
              <a:defRPr sz="1200"/>
            </a:lvl2pPr>
            <a:lvl3pPr marL="914227" indent="0">
              <a:buNone/>
              <a:defRPr sz="1100"/>
            </a:lvl3pPr>
            <a:lvl4pPr marL="1371341" indent="0">
              <a:buNone/>
              <a:defRPr sz="900"/>
            </a:lvl4pPr>
            <a:lvl5pPr marL="1828452" indent="0">
              <a:buNone/>
              <a:defRPr sz="900"/>
            </a:lvl5pPr>
            <a:lvl6pPr marL="2285565" indent="0">
              <a:buNone/>
              <a:defRPr sz="900"/>
            </a:lvl6pPr>
            <a:lvl7pPr marL="2742679" indent="0">
              <a:buNone/>
              <a:defRPr sz="900"/>
            </a:lvl7pPr>
            <a:lvl8pPr marL="3199792" indent="0">
              <a:buNone/>
              <a:defRPr sz="900"/>
            </a:lvl8pPr>
            <a:lvl9pPr marL="365690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405E6-7E94-4FD1-A297-D5913412634E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D631-C237-4FFA-BAC2-D21E4F495E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96699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1" rIns="91423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311401"/>
            <a:ext cx="6172200" cy="6537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23" tIns="45711" rIns="91423" bIns="4571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D20309-54CB-41AE-A353-589260434EB0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23" tIns="45711" rIns="91423" bIns="4571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23" tIns="45711" rIns="91423" bIns="4571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0252E2-EC62-41DA-BFEA-880071677A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5pPr>
      <a:lvl6pPr marL="457113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6pPr>
      <a:lvl7pPr marL="914227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7pPr>
      <a:lvl8pPr marL="1371341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8pPr>
      <a:lvl9pPr marL="1828452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21" indent="-228556" algn="l" defTabSz="91422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35" indent="-228556" algn="l" defTabSz="91422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48" indent="-228556" algn="l" defTabSz="91422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61" indent="-228556" algn="l" defTabSz="91422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3" algn="l" defTabSz="9142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7" algn="l" defTabSz="9142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41" algn="l" defTabSz="9142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52" algn="l" defTabSz="9142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65" algn="l" defTabSz="9142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79" algn="l" defTabSz="9142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92" algn="l" defTabSz="9142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05" algn="l" defTabSz="9142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6"/>
          <p:cNvSpPr txBox="1">
            <a:spLocks noChangeArrowheads="1"/>
          </p:cNvSpPr>
          <p:nvPr/>
        </p:nvSpPr>
        <p:spPr bwMode="auto">
          <a:xfrm>
            <a:off x="785794" y="1"/>
            <a:ext cx="6072206" cy="116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tang" pitchFamily="18" charset="-127"/>
                <a:ea typeface="Batang" pitchFamily="18" charset="-127"/>
                <a:cs typeface="Arial"/>
              </a:rPr>
              <a:t>П А М Я Т К А</a:t>
            </a:r>
            <a:r>
              <a:rPr lang="ru-RU" sz="2800" b="1" dirty="0" smtClean="0">
                <a:solidFill>
                  <a:srgbClr val="002060"/>
                </a:solidFill>
                <a:latin typeface="+mn-lt"/>
                <a:ea typeface="Times New Roman"/>
                <a:cs typeface="Arial"/>
              </a:rPr>
              <a:t> </a:t>
            </a:r>
            <a:endParaRPr lang="ru-RU" sz="800" dirty="0" smtClean="0">
              <a:latin typeface="+mn-lt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по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подаче заявления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об осуществлении </a:t>
            </a:r>
            <a:r>
              <a:rPr lang="ru-RU" sz="1400" b="1" dirty="0" smtClean="0">
                <a:solidFill>
                  <a:srgbClr val="C00000"/>
                </a:solidFill>
              </a:rPr>
              <a:t>ежемесячной выплаты </a:t>
            </a:r>
            <a:r>
              <a:rPr lang="ru-RU" sz="1400" b="1" dirty="0" smtClean="0">
                <a:solidFill>
                  <a:srgbClr val="C00000"/>
                </a:solidFill>
              </a:rPr>
              <a:t>семьям, имеющим право на материнский (семейный) капитал (5000 рублей)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на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сайте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Пенсионного фонда России </a:t>
            </a:r>
            <a:r>
              <a:rPr lang="en-US" sz="1400" b="1" dirty="0" smtClean="0">
                <a:solidFill>
                  <a:srgbClr val="C00000"/>
                </a:solidFill>
              </a:rPr>
              <a:t>WWW.PFRF.RU</a:t>
            </a:r>
            <a:r>
              <a:rPr lang="ru-RU" sz="1400" b="1" dirty="0" smtClean="0">
                <a:solidFill>
                  <a:srgbClr val="C00000"/>
                </a:solidFill>
              </a:rPr>
              <a:t> </a:t>
            </a:r>
            <a:endParaRPr lang="ru-RU" sz="1400" dirty="0">
              <a:latin typeface="+mn-lt"/>
              <a:ea typeface="Times New Roman"/>
              <a:cs typeface="Times New Roman"/>
            </a:endParaRPr>
          </a:p>
        </p:txBody>
      </p: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BD170-6710-43C5-A364-156DBF4C6970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pic>
        <p:nvPicPr>
          <p:cNvPr id="3120" name="Рисунок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57232" cy="1095348"/>
          </a:xfrm>
          <a:prstGeom prst="rect">
            <a:avLst/>
          </a:prstGeom>
          <a:noFill/>
        </p:spPr>
      </p:pic>
      <p:sp>
        <p:nvSpPr>
          <p:cNvPr id="31" name="Скругленный прямоугольник 30"/>
          <p:cNvSpPr/>
          <p:nvPr/>
        </p:nvSpPr>
        <p:spPr>
          <a:xfrm>
            <a:off x="142852" y="1166786"/>
            <a:ext cx="6572296" cy="1357322"/>
          </a:xfrm>
          <a:prstGeom prst="roundRect">
            <a:avLst/>
          </a:prstGeom>
          <a:ln w="31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23" tIns="45711" rIns="91423" bIns="45711" anchor="ctr"/>
          <a:lstStyle/>
          <a:p>
            <a:pPr algn="ctr">
              <a:defRPr/>
            </a:pP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121" name="Picture 49"/>
          <p:cNvPicPr>
            <a:picLocks noChangeAspect="1" noChangeArrowheads="1"/>
          </p:cNvPicPr>
          <p:nvPr/>
        </p:nvPicPr>
        <p:blipFill>
          <a:blip r:embed="rId3"/>
          <a:srcRect l="9893" t="11809" r="47707" b="62311"/>
          <a:stretch>
            <a:fillRect/>
          </a:stretch>
        </p:blipFill>
        <p:spPr bwMode="auto">
          <a:xfrm>
            <a:off x="3357562" y="1238224"/>
            <a:ext cx="3143272" cy="122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Скругленный прямоугольник 31"/>
          <p:cNvSpPr/>
          <p:nvPr/>
        </p:nvSpPr>
        <p:spPr>
          <a:xfrm>
            <a:off x="3786190" y="2024042"/>
            <a:ext cx="1500198" cy="428628"/>
          </a:xfrm>
          <a:prstGeom prst="roundRect">
            <a:avLst/>
          </a:prstGeom>
          <a:solidFill>
            <a:schemeClr val="bg1">
              <a:alpha val="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1142984" y="2024042"/>
            <a:ext cx="2214578" cy="428628"/>
          </a:xfrm>
          <a:prstGeom prst="rightArrow">
            <a:avLst>
              <a:gd name="adj1" fmla="val 0"/>
              <a:gd name="adj2" fmla="val 111391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42852" y="2666984"/>
            <a:ext cx="6572296" cy="1500198"/>
          </a:xfrm>
          <a:prstGeom prst="roundRect">
            <a:avLst/>
          </a:prstGeom>
          <a:ln w="31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23" tIns="45711" rIns="91423" bIns="45711" anchor="ctr"/>
          <a:lstStyle/>
          <a:p>
            <a:pPr algn="ctr">
              <a:defRPr/>
            </a:pP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" name="Группа 29"/>
          <p:cNvGrpSpPr>
            <a:grpSpLocks/>
          </p:cNvGrpSpPr>
          <p:nvPr/>
        </p:nvGrpSpPr>
        <p:grpSpPr bwMode="auto">
          <a:xfrm>
            <a:off x="214290" y="2738418"/>
            <a:ext cx="6429420" cy="2071704"/>
            <a:chOff x="843647" y="2868557"/>
            <a:chExt cx="7674334" cy="1434602"/>
          </a:xfrm>
        </p:grpSpPr>
        <p:pic>
          <p:nvPicPr>
            <p:cNvPr id="3113" name="Рисунок 18"/>
            <p:cNvPicPr>
              <a:picLocks noChangeAspect="1" noChangeArrowheads="1"/>
            </p:cNvPicPr>
            <p:nvPr/>
          </p:nvPicPr>
          <p:blipFill>
            <a:blip r:embed="rId4"/>
            <a:srcRect l="19879" t="10522" r="32336" b="68055"/>
            <a:stretch>
              <a:fillRect/>
            </a:stretch>
          </p:blipFill>
          <p:spPr bwMode="auto">
            <a:xfrm>
              <a:off x="4339732" y="2868557"/>
              <a:ext cx="4092978" cy="916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2" name="Скругленный прямоугольник 21"/>
            <p:cNvSpPr/>
            <p:nvPr/>
          </p:nvSpPr>
          <p:spPr>
            <a:xfrm>
              <a:off x="7580007" y="2967496"/>
              <a:ext cx="696533" cy="197874"/>
            </a:xfrm>
            <a:prstGeom prst="roundRect">
              <a:avLst/>
            </a:prstGeom>
            <a:solidFill>
              <a:schemeClr val="bg1"/>
            </a:solidFill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pitchFamily="2" charset="2"/>
                <a:buChar char="§"/>
                <a:defRPr/>
              </a:pPr>
              <a:r>
                <a:rPr lang="ru-RU" sz="1000" u="sng" dirty="0" smtClean="0">
                  <a:solidFill>
                    <a:schemeClr val="tx1"/>
                  </a:solidFill>
                </a:rPr>
                <a:t>Вход</a:t>
              </a:r>
              <a:endParaRPr lang="ru-RU" sz="1000" u="sng" dirty="0">
                <a:solidFill>
                  <a:schemeClr val="tx1"/>
                </a:solidFill>
              </a:endParaRPr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843647" y="4055815"/>
              <a:ext cx="3666626" cy="24734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000" u="sng" dirty="0">
                <a:solidFill>
                  <a:schemeClr val="tx1"/>
                </a:solidFill>
              </a:endParaRPr>
            </a:p>
          </p:txBody>
        </p:sp>
        <p:sp>
          <p:nvSpPr>
            <p:cNvPr id="39" name="Скругленный прямоугольник 38"/>
            <p:cNvSpPr/>
            <p:nvPr/>
          </p:nvSpPr>
          <p:spPr>
            <a:xfrm>
              <a:off x="4680814" y="4055815"/>
              <a:ext cx="3837167" cy="24734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000" u="sng" dirty="0">
                <a:solidFill>
                  <a:schemeClr val="tx1"/>
                </a:solidFill>
              </a:endParaRPr>
            </a:p>
          </p:txBody>
        </p:sp>
      </p:grpSp>
      <p:sp>
        <p:nvSpPr>
          <p:cNvPr id="47" name="Стрелка вправо 46"/>
          <p:cNvSpPr/>
          <p:nvPr/>
        </p:nvSpPr>
        <p:spPr>
          <a:xfrm>
            <a:off x="4786322" y="2809860"/>
            <a:ext cx="1000132" cy="357190"/>
          </a:xfrm>
          <a:prstGeom prst="rightArrow">
            <a:avLst>
              <a:gd name="adj1" fmla="val 0"/>
              <a:gd name="adj2" fmla="val 11863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42852" y="4953000"/>
            <a:ext cx="6572296" cy="1500198"/>
          </a:xfrm>
          <a:prstGeom prst="roundRect">
            <a:avLst/>
          </a:prstGeom>
          <a:ln w="31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23" tIns="45711" rIns="91423" bIns="45711" anchor="ctr"/>
          <a:lstStyle/>
          <a:p>
            <a:pPr algn="ctr">
              <a:defRPr/>
            </a:pP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42852" y="6596074"/>
            <a:ext cx="6572296" cy="1643074"/>
          </a:xfrm>
          <a:prstGeom prst="roundRect">
            <a:avLst>
              <a:gd name="adj" fmla="val 15286"/>
            </a:avLst>
          </a:prstGeom>
          <a:ln w="31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23" tIns="45711" rIns="91423" bIns="45711" anchor="ctr"/>
          <a:lstStyle/>
          <a:p>
            <a:pPr algn="ctr">
              <a:defRPr/>
            </a:pP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42852" y="8382024"/>
            <a:ext cx="6572296" cy="1428760"/>
          </a:xfrm>
          <a:prstGeom prst="roundRect">
            <a:avLst/>
          </a:prstGeom>
          <a:ln w="31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23" tIns="45711" rIns="91423" bIns="45711" anchor="ctr"/>
          <a:lstStyle/>
          <a:p>
            <a:pPr algn="ctr">
              <a:defRPr/>
            </a:pP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7" name="TextBox 6"/>
          <p:cNvSpPr txBox="1">
            <a:spLocks noChangeArrowheads="1"/>
          </p:cNvSpPr>
          <p:nvPr/>
        </p:nvSpPr>
        <p:spPr bwMode="auto">
          <a:xfrm>
            <a:off x="142852" y="809596"/>
            <a:ext cx="857256" cy="193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sz="1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1</a:t>
            </a:r>
            <a:endParaRPr lang="ru-RU" sz="120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8" name="TextBox 6"/>
          <p:cNvSpPr txBox="1">
            <a:spLocks noChangeArrowheads="1"/>
          </p:cNvSpPr>
          <p:nvPr/>
        </p:nvSpPr>
        <p:spPr bwMode="auto">
          <a:xfrm>
            <a:off x="1071546" y="1309662"/>
            <a:ext cx="2357454" cy="954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После входа на сайт ПФР нажмите на вкладку «Личный кабинет гражданина»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9" name="TextBox 6"/>
          <p:cNvSpPr txBox="1">
            <a:spLocks noChangeArrowheads="1"/>
          </p:cNvSpPr>
          <p:nvPr/>
        </p:nvSpPr>
        <p:spPr bwMode="auto">
          <a:xfrm>
            <a:off x="142852" y="2381232"/>
            <a:ext cx="857256" cy="193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sz="1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2</a:t>
            </a:r>
            <a:endParaRPr lang="ru-RU" sz="120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0" name="TextBox 6"/>
          <p:cNvSpPr txBox="1">
            <a:spLocks noChangeArrowheads="1"/>
          </p:cNvSpPr>
          <p:nvPr/>
        </p:nvSpPr>
        <p:spPr bwMode="auto">
          <a:xfrm>
            <a:off x="785794" y="2809860"/>
            <a:ext cx="2357454" cy="138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Нажмите кнопку «Вход» и введите свой логин и пароль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от Портала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госуслуг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b="1" u="sng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www.gosuslugi.ru</a:t>
            </a:r>
            <a:endParaRPr lang="ru-RU" sz="1400" b="1" u="sng" dirty="0" smtClean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  <a:p>
            <a:pPr algn="ctr">
              <a:defRPr/>
            </a:pPr>
            <a:endParaRPr lang="ru-RU" sz="1400" b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2" name="TextBox 6"/>
          <p:cNvSpPr txBox="1">
            <a:spLocks noChangeArrowheads="1"/>
          </p:cNvSpPr>
          <p:nvPr/>
        </p:nvSpPr>
        <p:spPr bwMode="auto">
          <a:xfrm>
            <a:off x="571480" y="4167182"/>
            <a:ext cx="2357454" cy="3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>
              <a:defRPr/>
            </a:pPr>
            <a:r>
              <a:rPr lang="ru-RU" sz="1400" b="1" dirty="0" smtClean="0"/>
              <a:t>Ваш ЛОГИН: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3" name="TextBox 6"/>
          <p:cNvSpPr txBox="1">
            <a:spLocks noChangeArrowheads="1"/>
          </p:cNvSpPr>
          <p:nvPr/>
        </p:nvSpPr>
        <p:spPr bwMode="auto">
          <a:xfrm>
            <a:off x="3857628" y="4167182"/>
            <a:ext cx="2357454" cy="3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>
              <a:defRPr/>
            </a:pPr>
            <a:r>
              <a:rPr lang="ru-RU" sz="1400" b="1" dirty="0" smtClean="0"/>
              <a:t>Ваш</a:t>
            </a:r>
            <a:r>
              <a:rPr lang="en-US" sz="1400" b="1" dirty="0" smtClean="0"/>
              <a:t> </a:t>
            </a:r>
            <a:r>
              <a:rPr lang="ru-RU" sz="1400" b="1" dirty="0" smtClean="0"/>
              <a:t>ПАРОЛЬ:</a:t>
            </a:r>
          </a:p>
        </p:txBody>
      </p:sp>
      <p:sp>
        <p:nvSpPr>
          <p:cNvPr id="64" name="TextBox 6"/>
          <p:cNvSpPr txBox="1">
            <a:spLocks noChangeArrowheads="1"/>
          </p:cNvSpPr>
          <p:nvPr/>
        </p:nvSpPr>
        <p:spPr bwMode="auto">
          <a:xfrm>
            <a:off x="142852" y="4738686"/>
            <a:ext cx="857256" cy="193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sz="1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3</a:t>
            </a:r>
            <a:endParaRPr lang="ru-RU" sz="120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5" name="TextBox 6"/>
          <p:cNvSpPr txBox="1">
            <a:spLocks noChangeArrowheads="1"/>
          </p:cNvSpPr>
          <p:nvPr/>
        </p:nvSpPr>
        <p:spPr bwMode="auto">
          <a:xfrm>
            <a:off x="857232" y="5024438"/>
            <a:ext cx="2357454" cy="1600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В группе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«Материнский (семейный) капитал - МСК»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нажмите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«о предоставлении дополнительной ежемесячной  выплаты»</a:t>
            </a:r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ctr">
              <a:defRPr/>
            </a:pPr>
            <a:endParaRPr lang="ru-RU" sz="1400" b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6" name="TextBox 6"/>
          <p:cNvSpPr txBox="1">
            <a:spLocks noChangeArrowheads="1"/>
          </p:cNvSpPr>
          <p:nvPr/>
        </p:nvSpPr>
        <p:spPr bwMode="auto">
          <a:xfrm>
            <a:off x="142852" y="6381760"/>
            <a:ext cx="857256" cy="193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sz="1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4</a:t>
            </a:r>
            <a:endParaRPr lang="ru-RU" sz="120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" name="TextBox 6"/>
          <p:cNvSpPr txBox="1">
            <a:spLocks noChangeArrowheads="1"/>
          </p:cNvSpPr>
          <p:nvPr/>
        </p:nvSpPr>
        <p:spPr bwMode="auto">
          <a:xfrm>
            <a:off x="1000108" y="6810388"/>
            <a:ext cx="1857388" cy="954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Заполните заявление, указав все необходимые сведения</a:t>
            </a:r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8" name="TextBox 6"/>
          <p:cNvSpPr txBox="1">
            <a:spLocks noChangeArrowheads="1"/>
          </p:cNvSpPr>
          <p:nvPr/>
        </p:nvSpPr>
        <p:spPr bwMode="auto">
          <a:xfrm>
            <a:off x="142852" y="8096272"/>
            <a:ext cx="857256" cy="193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sz="1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5</a:t>
            </a:r>
            <a:endParaRPr lang="ru-RU" sz="120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 l="2757" r="9006" b="7894"/>
          <a:stretch>
            <a:fillRect/>
          </a:stretch>
        </p:blipFill>
        <p:spPr bwMode="auto">
          <a:xfrm>
            <a:off x="4357694" y="5381628"/>
            <a:ext cx="2286016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 l="5137" r="12671" b="22413"/>
          <a:stretch>
            <a:fillRect/>
          </a:stretch>
        </p:blipFill>
        <p:spPr bwMode="auto">
          <a:xfrm>
            <a:off x="3357562" y="5024438"/>
            <a:ext cx="2286016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" name="Стрелка вправо 51"/>
          <p:cNvSpPr/>
          <p:nvPr/>
        </p:nvSpPr>
        <p:spPr>
          <a:xfrm>
            <a:off x="2928934" y="5810256"/>
            <a:ext cx="1357322" cy="357190"/>
          </a:xfrm>
          <a:prstGeom prst="rightArrow">
            <a:avLst>
              <a:gd name="adj1" fmla="val 0"/>
              <a:gd name="adj2" fmla="val 11863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357694" y="5667380"/>
            <a:ext cx="2286016" cy="714380"/>
          </a:xfrm>
          <a:prstGeom prst="roundRect">
            <a:avLst/>
          </a:prstGeom>
          <a:solidFill>
            <a:schemeClr val="bg1">
              <a:alpha val="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/>
          <a:srcRect t="3236" r="2393" b="90292"/>
          <a:stretch>
            <a:fillRect/>
          </a:stretch>
        </p:blipFill>
        <p:spPr bwMode="auto">
          <a:xfrm>
            <a:off x="2857496" y="6667512"/>
            <a:ext cx="3786214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/>
          <a:srcRect l="5217" t="50566" r="38821" b="31875"/>
          <a:stretch>
            <a:fillRect/>
          </a:stretch>
        </p:blipFill>
        <p:spPr bwMode="auto">
          <a:xfrm>
            <a:off x="3714752" y="6881826"/>
            <a:ext cx="2666987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7"/>
          <a:srcRect l="1220" t="81588" r="38821" b="2046"/>
          <a:stretch>
            <a:fillRect/>
          </a:stretch>
        </p:blipFill>
        <p:spPr bwMode="auto">
          <a:xfrm>
            <a:off x="3071810" y="7596206"/>
            <a:ext cx="245266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8"/>
          <a:srcRect l="5184" t="3846" r="56046" b="79584"/>
          <a:stretch>
            <a:fillRect/>
          </a:stretch>
        </p:blipFill>
        <p:spPr bwMode="auto">
          <a:xfrm>
            <a:off x="3429000" y="8453461"/>
            <a:ext cx="3143270" cy="571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8"/>
          <a:srcRect l="59227" t="56003" r="1230" b="28571"/>
          <a:stretch>
            <a:fillRect/>
          </a:stretch>
        </p:blipFill>
        <p:spPr bwMode="auto">
          <a:xfrm>
            <a:off x="4214818" y="9167842"/>
            <a:ext cx="2404499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" name="Скругленный прямоугольник 54"/>
          <p:cNvSpPr/>
          <p:nvPr/>
        </p:nvSpPr>
        <p:spPr>
          <a:xfrm>
            <a:off x="4357694" y="8453462"/>
            <a:ext cx="2214578" cy="642942"/>
          </a:xfrm>
          <a:prstGeom prst="roundRect">
            <a:avLst/>
          </a:prstGeom>
          <a:solidFill>
            <a:schemeClr val="bg1">
              <a:alpha val="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 вправо 55"/>
          <p:cNvSpPr/>
          <p:nvPr/>
        </p:nvSpPr>
        <p:spPr>
          <a:xfrm>
            <a:off x="3500438" y="8810652"/>
            <a:ext cx="857256" cy="285752"/>
          </a:xfrm>
          <a:prstGeom prst="rightArrow">
            <a:avLst>
              <a:gd name="adj1" fmla="val 0"/>
              <a:gd name="adj2" fmla="val 11863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трелка вправо 48"/>
          <p:cNvSpPr/>
          <p:nvPr/>
        </p:nvSpPr>
        <p:spPr>
          <a:xfrm>
            <a:off x="3500438" y="9382156"/>
            <a:ext cx="714380" cy="285752"/>
          </a:xfrm>
          <a:prstGeom prst="rightArrow">
            <a:avLst>
              <a:gd name="adj1" fmla="val 0"/>
              <a:gd name="adj2" fmla="val 11863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"/>
          <p:cNvSpPr txBox="1">
            <a:spLocks noChangeArrowheads="1"/>
          </p:cNvSpPr>
          <p:nvPr/>
        </p:nvSpPr>
        <p:spPr bwMode="auto">
          <a:xfrm>
            <a:off x="785794" y="8382024"/>
            <a:ext cx="2928958" cy="138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+mn-lt"/>
                <a:cs typeface="+mn-cs"/>
              </a:rPr>
              <a:t>При заполнении пункта 4 заявления «Данные о перечислении средств» внесите БИК банка, в котором у Вас открыт счет и нажмите кнопку «Найти».  Далее  внесите свой номер счета</a:t>
            </a:r>
            <a:endParaRPr lang="ru-RU" sz="1400" b="1" dirty="0" smtClean="0">
              <a:solidFill>
                <a:srgbClr val="00206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1740</TotalTime>
  <Words>134</Words>
  <Application>Microsoft Office PowerPoint</Application>
  <PresentationFormat>Лист A4 (210x297 мм)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Демченко Олеся Анатольевна</dc:creator>
  <cp:lastModifiedBy>Самойлова Евгения Михайловна</cp:lastModifiedBy>
  <cp:revision>168</cp:revision>
  <dcterms:created xsi:type="dcterms:W3CDTF">2018-04-25T13:03:08Z</dcterms:created>
  <dcterms:modified xsi:type="dcterms:W3CDTF">2020-04-29T12:51:00Z</dcterms:modified>
</cp:coreProperties>
</file>