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66"/>
    <a:srgbClr val="FF6600"/>
    <a:srgbClr val="CC99FF"/>
    <a:srgbClr val="FFFF99"/>
    <a:srgbClr val="CCCCFF"/>
    <a:srgbClr val="FFCCFF"/>
    <a:srgbClr val="66FF99"/>
    <a:srgbClr val="9999FF"/>
    <a:srgbClr val="51B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3676-D638-4027-AD0A-CE01EF9CE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49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8089-D075-489E-901C-1179917F46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79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BE79-465B-4B87-8770-2FCBE2184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67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8186D-3647-43DA-B2D7-F89F4C7E7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90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4B26F-6724-46EF-AAFD-0B9E4EADAF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92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EF77-1548-43BD-B8BF-03DEE5FDB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88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6459-21C1-488C-ABEF-1F344AF2F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11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8809-83F3-4518-93EC-AAC93EA395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7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E60B-CAD0-4D36-9AB5-1401B204C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19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06847-4118-4479-8EB3-BCFFFDA477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662B-3A29-4054-8550-C4964EB015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6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52C4-6209-4994-8FA8-9789470CF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12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8F32-46E9-4CD0-A6FF-1EA87E44D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95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D12A69F4-661E-4F30-829D-65211B323A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2" name="Rectangle 9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r>
              <a:rPr lang="ru-RU" altLang="ru-RU" sz="2400" dirty="0" smtClean="0"/>
              <a:t>Исполнение бюджета </a:t>
            </a:r>
            <a:r>
              <a:rPr lang="ru-RU" altLang="ru-RU" sz="2400" dirty="0" err="1" smtClean="0"/>
              <a:t>Кринично-Лугского</a:t>
            </a:r>
            <a:r>
              <a:rPr lang="ru-RU" altLang="ru-RU" sz="2400" dirty="0" smtClean="0"/>
              <a:t> сельского поселения за 1 квартал </a:t>
            </a:r>
            <a:r>
              <a:rPr lang="ru-RU" altLang="ru-RU" sz="2400" dirty="0" smtClean="0"/>
              <a:t>2024 </a:t>
            </a:r>
            <a:endParaRPr lang="ru-RU" altLang="ru-RU" sz="2400" dirty="0" smtClean="0"/>
          </a:p>
        </p:txBody>
      </p:sp>
      <p:graphicFrame>
        <p:nvGraphicFramePr>
          <p:cNvPr id="35025" name="Group 2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926257"/>
              </p:ext>
            </p:extLst>
          </p:nvPr>
        </p:nvGraphicFramePr>
        <p:xfrm>
          <a:off x="611560" y="1556792"/>
          <a:ext cx="8136135" cy="3452814"/>
        </p:xfrm>
        <a:graphic>
          <a:graphicData uri="http://schemas.openxmlformats.org/drawingml/2006/table">
            <a:tbl>
              <a:tblPr/>
              <a:tblGrid>
                <a:gridCol w="2264767"/>
                <a:gridCol w="1118840"/>
                <a:gridCol w="1008112"/>
                <a:gridCol w="1304011"/>
                <a:gridCol w="1144261"/>
                <a:gridCol w="1296144"/>
              </a:tblGrid>
              <a:tr h="657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квартала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квартала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исполнения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8 223,2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28 176,2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10 298,6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36,6%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075,4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3 193,5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5 133,5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35,9%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1 940,0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4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5 029,7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13 873,9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5 165,0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37,2%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5 613,7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28 287,0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519,3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19,4 %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-94,4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Дефицит, профицит (-,+)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2 609,5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-321,2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4 779,2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/>
          <a:lstStyle/>
          <a:p>
            <a:r>
              <a:rPr lang="ru-RU" sz="1800" dirty="0" smtClean="0"/>
              <a:t>Исполнение бюджета по доходам за 1 квартал 2024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99360744"/>
              </p:ext>
            </p:extLst>
          </p:nvPr>
        </p:nvGraphicFramePr>
        <p:xfrm>
          <a:off x="467544" y="837416"/>
          <a:ext cx="828092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80831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дохода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1 квартал 2024  (тыс. рублей)</a:t>
                      </a:r>
                      <a:endParaRPr lang="ru-RU" sz="1400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бюджета-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10 298,5</a:t>
                      </a:r>
                      <a:endParaRPr lang="ru-RU" sz="1400" dirty="0"/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5 133,5</a:t>
                      </a:r>
                      <a:endParaRPr lang="ru-RU" sz="1400" dirty="0"/>
                    </a:p>
                  </a:txBody>
                  <a:tcPr/>
                </a:tc>
              </a:tr>
              <a:tr h="2403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1 011,1</a:t>
                      </a:r>
                      <a:endParaRPr lang="ru-RU" sz="1400" dirty="0"/>
                    </a:p>
                  </a:txBody>
                  <a:tcPr/>
                </a:tc>
              </a:tr>
              <a:tr h="2236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3 704,4</a:t>
                      </a:r>
                      <a:endParaRPr lang="ru-RU" sz="1400" dirty="0"/>
                    </a:p>
                  </a:txBody>
                  <a:tcPr/>
                </a:tc>
              </a:tr>
              <a:tr h="2788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имущество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8,5</a:t>
                      </a:r>
                      <a:endParaRPr lang="ru-RU" sz="1400" dirty="0"/>
                    </a:p>
                  </a:txBody>
                  <a:tcPr/>
                </a:tc>
              </a:tr>
              <a:tr h="2620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организаций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153,6</a:t>
                      </a:r>
                      <a:endParaRPr lang="ru-RU" sz="1400" dirty="0"/>
                    </a:p>
                  </a:txBody>
                  <a:tcPr/>
                </a:tc>
              </a:tr>
              <a:tr h="2453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116,1</a:t>
                      </a:r>
                      <a:endParaRPr lang="ru-RU" sz="1400" dirty="0"/>
                    </a:p>
                  </a:txBody>
                  <a:tcPr/>
                </a:tc>
              </a:tr>
              <a:tr h="228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</a:t>
                      </a:r>
                      <a:r>
                        <a:rPr lang="ru-RU" sz="1400" baseline="0" dirty="0" smtClean="0"/>
                        <a:t> по </a:t>
                      </a:r>
                      <a:r>
                        <a:rPr lang="ru-RU" sz="1400" dirty="0" smtClean="0"/>
                        <a:t>договорам аренды за земли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28,6</a:t>
                      </a:r>
                      <a:endParaRPr lang="ru-RU" sz="1400" dirty="0"/>
                    </a:p>
                  </a:txBody>
                  <a:tcPr/>
                </a:tc>
              </a:tr>
              <a:tr h="267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 оперативного управления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77,1</a:t>
                      </a:r>
                      <a:endParaRPr lang="ru-RU" sz="1400" dirty="0"/>
                    </a:p>
                  </a:txBody>
                  <a:tcPr/>
                </a:tc>
              </a:tr>
              <a:tr h="2502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имущества, составляющего казну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компенсации затрат государства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29,4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Денежные взыскания (штрафы), за несоблюдение муниципальных правовых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Инициативные платежи, зачисляемые в бюджеты сельских поселений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5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dirty="0"/>
              <a:t>Исполнение бюджета по </a:t>
            </a:r>
            <a:r>
              <a:rPr lang="ru-RU" sz="2000" dirty="0" smtClean="0"/>
              <a:t>расходам за </a:t>
            </a:r>
            <a:r>
              <a:rPr lang="ru-RU" sz="2000" dirty="0"/>
              <a:t>1 квартал 2024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30725669"/>
              </p:ext>
            </p:extLst>
          </p:nvPr>
        </p:nvGraphicFramePr>
        <p:xfrm>
          <a:off x="539552" y="1052736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Исполнение 1 квартал 2024  (тыс. рублей)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бюджета-всего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5 519,3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</a:t>
                      </a:r>
                      <a:r>
                        <a:rPr lang="ru-RU" baseline="0" dirty="0" smtClean="0"/>
                        <a:t>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1 853,3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окружающей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3 121,4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53269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272</Words>
  <Application>Microsoft Office PowerPoint</Application>
  <PresentationFormat>Экран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Исполнение бюджета Кринично-Лугского сельского поселения за 1 квартал 2024 </vt:lpstr>
      <vt:lpstr>Исполнение бюджета по доходам за 1 квартал 2024</vt:lpstr>
      <vt:lpstr>Исполнение бюджета по расходам за 1 квартал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Е.-Валерьевна</cp:lastModifiedBy>
  <cp:revision>75</cp:revision>
  <dcterms:created xsi:type="dcterms:W3CDTF">2018-02-11T08:01:19Z</dcterms:created>
  <dcterms:modified xsi:type="dcterms:W3CDTF">2024-04-12T08:57:21Z</dcterms:modified>
</cp:coreProperties>
</file>