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68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5EB"/>
    <a:srgbClr val="B7B1D9"/>
    <a:srgbClr val="8A81C1"/>
    <a:srgbClr val="00FF99"/>
    <a:srgbClr val="00CC99"/>
    <a:srgbClr val="7CEC28"/>
    <a:srgbClr val="79A400"/>
    <a:srgbClr val="93E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6" autoAdjust="0"/>
    <p:restoredTop sz="94618" autoAdjust="0"/>
  </p:normalViewPr>
  <p:slideViewPr>
    <p:cSldViewPr>
      <p:cViewPr>
        <p:scale>
          <a:sx n="100" d="100"/>
          <a:sy n="100" d="100"/>
        </p:scale>
        <p:origin x="-456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Земельный налог 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6614.7</c:v>
                </c:pt>
                <c:pt idx="1">
                  <c:v>11471.1</c:v>
                </c:pt>
                <c:pt idx="2">
                  <c:v>11371.1</c:v>
                </c:pt>
                <c:pt idx="3">
                  <c:v>11371.1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Единый сельскохозяйственный налог 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3479</c:v>
                </c:pt>
                <c:pt idx="1">
                  <c:v>3881.8</c:v>
                </c:pt>
                <c:pt idx="2">
                  <c:v>4037.1</c:v>
                </c:pt>
                <c:pt idx="3">
                  <c:v>4198.6000000000004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 на доходы физического лица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3338.6</c:v>
                </c:pt>
                <c:pt idx="1">
                  <c:v>3109.6</c:v>
                </c:pt>
                <c:pt idx="2">
                  <c:v>3228.3</c:v>
                </c:pt>
                <c:pt idx="3">
                  <c:v>3362.5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исползования имущества (аренда)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406.7</c:v>
                </c:pt>
                <c:pt idx="1">
                  <c:v>532.5</c:v>
                </c:pt>
                <c:pt idx="2">
                  <c:v>553.79999999999995</c:v>
                </c:pt>
                <c:pt idx="3">
                  <c:v>575.9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имущество ФЛ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408.7</c:v>
                </c:pt>
                <c:pt idx="1">
                  <c:v>408.7</c:v>
                </c:pt>
                <c:pt idx="2">
                  <c:v>408.7</c:v>
                </c:pt>
                <c:pt idx="3">
                  <c:v>408.7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3525248"/>
        <c:axId val="180723712"/>
        <c:axId val="0"/>
      </c:bar3DChart>
      <c:catAx>
        <c:axId val="173525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80723712"/>
        <c:crosses val="autoZero"/>
        <c:auto val="1"/>
        <c:lblAlgn val="ctr"/>
        <c:lblOffset val="100"/>
        <c:noMultiLvlLbl val="0"/>
      </c:catAx>
      <c:valAx>
        <c:axId val="1807237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3525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11497.6</c:v>
                </c:pt>
                <c:pt idx="1">
                  <c:v>12923.7</c:v>
                </c:pt>
                <c:pt idx="2">
                  <c:v>14292.9</c:v>
                </c:pt>
                <c:pt idx="3">
                  <c:v>13550.6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361.6</c:v>
                </c:pt>
                <c:pt idx="1">
                  <c:v>400.8</c:v>
                </c:pt>
                <c:pt idx="2">
                  <c:v>437.5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50.3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Нацианальная экономика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 - коммунальное хозяйство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2983.2</c:v>
                </c:pt>
                <c:pt idx="1">
                  <c:v>1899.5</c:v>
                </c:pt>
                <c:pt idx="2">
                  <c:v>1296</c:v>
                </c:pt>
                <c:pt idx="3">
                  <c:v>1346.9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Охрана окружающей среды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46.7</c:v>
                </c:pt>
                <c:pt idx="1">
                  <c:v>46.7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Образование 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Культура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15022.5</c:v>
                </c:pt>
                <c:pt idx="1">
                  <c:v>16624.099999999999</c:v>
                </c:pt>
                <c:pt idx="2">
                  <c:v>12420.9</c:v>
                </c:pt>
                <c:pt idx="3">
                  <c:v>4825.2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Социальная политика 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Лист1!$J$2:$J$5</c:f>
              <c:numCache>
                <c:formatCode>General</c:formatCode>
                <c:ptCount val="4"/>
                <c:pt idx="0">
                  <c:v>177.8</c:v>
                </c:pt>
                <c:pt idx="1">
                  <c:v>155.6</c:v>
                </c:pt>
                <c:pt idx="2">
                  <c:v>174.4</c:v>
                </c:pt>
                <c:pt idx="3">
                  <c:v>194.1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Уточненные на 2024 год</c:v>
                </c:pt>
                <c:pt idx="1">
                  <c:v>Прогноз на 2025</c:v>
                </c:pt>
                <c:pt idx="2">
                  <c:v>Прогноз на 2026 год</c:v>
                </c:pt>
                <c:pt idx="3">
                  <c:v>Прогноз на 2027 год</c:v>
                </c:pt>
              </c:strCache>
            </c:strRef>
          </c:cat>
          <c:val>
            <c:numRef>
              <c:f>Лист1!$K$2:$K$5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3030016"/>
        <c:axId val="213031552"/>
        <c:axId val="0"/>
      </c:bar3DChart>
      <c:catAx>
        <c:axId val="213030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13031552"/>
        <c:crosses val="autoZero"/>
        <c:auto val="1"/>
        <c:lblAlgn val="ctr"/>
        <c:lblOffset val="100"/>
        <c:noMultiLvlLbl val="0"/>
      </c:catAx>
      <c:valAx>
        <c:axId val="2130315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030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21484995075874"/>
          <c:y val="2.3985202201595242E-3"/>
          <c:w val="0.33781721993224856"/>
          <c:h val="0.997601479779840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0.24367</cdr:x>
      <cdr:y>0.5233</cdr:y>
    </cdr:from>
    <cdr:to>
      <cdr:x>0.32858</cdr:x>
      <cdr:y>0.56254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59882" y="2880320"/>
          <a:ext cx="648105" cy="215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6614,7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0.23585</cdr:x>
      <cdr:y>0.13082</cdr:y>
    </cdr:from>
    <cdr:to>
      <cdr:x>0.31132</cdr:x>
      <cdr:y>0.18315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72008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3338,6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0.23585</cdr:x>
      <cdr:y>0.07849</cdr:y>
    </cdr:from>
    <cdr:to>
      <cdr:x>0.31201</cdr:x>
      <cdr:y>0.11774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00" y="432048"/>
          <a:ext cx="581311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406,7</a:t>
          </a:r>
        </a:p>
      </cdr:txBody>
    </cdr:sp>
  </cdr:relSizeAnchor>
  <cdr:relSizeAnchor xmlns:cdr="http://schemas.openxmlformats.org/drawingml/2006/chartDrawing">
    <cdr:from>
      <cdr:x>0.2052</cdr:x>
      <cdr:y>0.01308</cdr:y>
    </cdr:from>
    <cdr:to>
      <cdr:x>0.26702</cdr:x>
      <cdr:y>0.05233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566292" y="72008"/>
          <a:ext cx="47185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408,7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0.31132</cdr:x>
      <cdr:y>0.01308</cdr:y>
    </cdr:from>
    <cdr:to>
      <cdr:x>0.37736</cdr:x>
      <cdr:y>0.05233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376264" y="72008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408,7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0.41509</cdr:x>
      <cdr:y>0.01308</cdr:y>
    </cdr:from>
    <cdr:to>
      <cdr:x>0.49057</cdr:x>
      <cdr:y>0.05233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68352" y="72008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408,7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0.5283</cdr:x>
      <cdr:y>0.01308</cdr:y>
    </cdr:from>
    <cdr:to>
      <cdr:x>0.60377</cdr:x>
      <cdr:y>0.05233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032448" y="72008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408,7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0.35849</cdr:x>
      <cdr:y>0.51022</cdr:y>
    </cdr:from>
    <cdr:to>
      <cdr:x>0.4434</cdr:x>
      <cdr:y>0.56255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736304" y="28083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11471,1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0.46226</cdr:x>
      <cdr:y>0.5233</cdr:y>
    </cdr:from>
    <cdr:to>
      <cdr:x>0.54717</cdr:x>
      <cdr:y>0.57563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528392" y="2880320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11371,1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0.57547</cdr:x>
      <cdr:y>0.5233</cdr:y>
    </cdr:from>
    <cdr:to>
      <cdr:x>0.66981</cdr:x>
      <cdr:y>0.56255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392488" y="288032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11371,1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0.35849</cdr:x>
      <cdr:y>0.20932</cdr:y>
    </cdr:from>
    <cdr:to>
      <cdr:x>0.43396</cdr:x>
      <cdr:y>0.24857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736304" y="1152128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3881,8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0.48113</cdr:x>
      <cdr:y>0.20932</cdr:y>
    </cdr:from>
    <cdr:to>
      <cdr:x>0.55171</cdr:x>
      <cdr:y>0.25685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72408" y="1152128"/>
          <a:ext cx="53873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4037,1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0.57547</cdr:x>
      <cdr:y>0.20932</cdr:y>
    </cdr:from>
    <cdr:to>
      <cdr:x>0.65094</cdr:x>
      <cdr:y>0.25165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392488" y="1152128"/>
          <a:ext cx="576064" cy="2329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4198,6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0.34906</cdr:x>
      <cdr:y>0.11774</cdr:y>
    </cdr:from>
    <cdr:to>
      <cdr:x>0.42453</cdr:x>
      <cdr:y>0.17007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2664296" y="64807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3109,6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0.4717</cdr:x>
      <cdr:y>0.10466</cdr:y>
    </cdr:from>
    <cdr:to>
      <cdr:x>0.54717</cdr:x>
      <cdr:y>0.15699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600400" y="576064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3228,3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0.59434</cdr:x>
      <cdr:y>0.09158</cdr:y>
    </cdr:from>
    <cdr:to>
      <cdr:x>0.67925</cdr:x>
      <cdr:y>0.14391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4536504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3362,5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0.36792</cdr:x>
      <cdr:y>0.06541</cdr:y>
    </cdr:from>
    <cdr:to>
      <cdr:x>0.4434</cdr:x>
      <cdr:y>0.11774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2808312" y="36004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352,5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0.48113</cdr:x>
      <cdr:y>0.05233</cdr:y>
    </cdr:from>
    <cdr:to>
      <cdr:x>0.54717</cdr:x>
      <cdr:y>0.09158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3672408" y="288032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553,8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0.59434</cdr:x>
      <cdr:y>0.05233</cdr:y>
    </cdr:from>
    <cdr:to>
      <cdr:x>0.66981</cdr:x>
      <cdr:y>0.09158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4536504" y="288032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576,8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6F25E-4DCD-4B98-8208-1FE36661C30B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FAF35-498F-414C-A7AD-D4C7A3C5B2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F5235-074F-4DF9-B273-0311B82CE7E2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7ABBC-644F-41DB-86BF-A353F9229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9161-AC85-4BEB-BC85-76EEA08A4060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B1BD-61B0-40CB-AD02-FAF808F7E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435D-4786-4B81-ACA2-E70BA8FCA7FD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05A3-33EE-48D3-AAB1-2E40A3D27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EBED8-D64A-45C8-9A80-A27B6C936406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58325-E784-4765-95E7-4A8BE035A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BDE9-7C41-40EC-ACD5-195270083E10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A7511-4DC1-4EEE-9FDE-B6D360DE6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25AA9-8686-48FF-A223-703A96F8BE30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E3E18-F7DC-4BC5-BB22-A25B06B7B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728F-ED6F-4268-AC56-A90F7FBA329E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E75F-8CFA-46B3-8EC6-6BB97B77D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C08F-E4EB-408A-B0A2-7DA3938CF78D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F987B-9812-409A-B72A-3C93B5BEA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9BF48-CCF1-4BB2-B3AE-BCBEDA31C86B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6E4D-6825-4492-99DF-144EF98F3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A09DF-D073-43C8-9426-351CF2C9D9DC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F13E-6DE8-4534-A538-6B0506481E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BFA247-F72E-4157-A3EF-81D1D403C711}" type="datetimeFigureOut">
              <a:rPr lang="ru-RU"/>
              <a:pPr>
                <a:defRPr/>
              </a:pPr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E5CEBD-15FD-4D33-B99B-E12A1372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6" r:id="rId2"/>
    <p:sldLayoutId id="2147483798" r:id="rId3"/>
    <p:sldLayoutId id="2147483795" r:id="rId4"/>
    <p:sldLayoutId id="2147483794" r:id="rId5"/>
    <p:sldLayoutId id="2147483793" r:id="rId6"/>
    <p:sldLayoutId id="2147483799" r:id="rId7"/>
    <p:sldLayoutId id="2147483800" r:id="rId8"/>
    <p:sldLayoutId id="2147483801" r:id="rId9"/>
    <p:sldLayoutId id="2147483792" r:id="rId10"/>
    <p:sldLayoutId id="21474838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250825" y="4005263"/>
            <a:ext cx="87137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i="1" dirty="0"/>
              <a:t>Подготовлен на основании решения Собрания </a:t>
            </a:r>
            <a:r>
              <a:rPr lang="ru-RU" sz="2000" i="1" dirty="0" smtClean="0"/>
              <a:t>депутатов</a:t>
            </a:r>
          </a:p>
          <a:p>
            <a:pPr algn="ctr">
              <a:spcBef>
                <a:spcPct val="50000"/>
              </a:spcBef>
            </a:pPr>
            <a:r>
              <a:rPr lang="ru-RU" sz="2000" i="1" dirty="0" err="1" smtClean="0"/>
              <a:t>Кринично-Лугского</a:t>
            </a:r>
            <a:r>
              <a:rPr lang="ru-RU" sz="2000" i="1" dirty="0" smtClean="0"/>
              <a:t> </a:t>
            </a:r>
            <a:r>
              <a:rPr lang="ru-RU" sz="2000" i="1" dirty="0"/>
              <a:t>сельского поселения </a:t>
            </a:r>
            <a:r>
              <a:rPr lang="ru-RU" sz="2000" i="1"/>
              <a:t>от </a:t>
            </a:r>
            <a:r>
              <a:rPr lang="ru-RU" sz="2000" i="1" smtClean="0"/>
              <a:t>19.11.2024 </a:t>
            </a:r>
            <a:r>
              <a:rPr lang="ru-RU" sz="2000" i="1" dirty="0"/>
              <a:t>года № </a:t>
            </a:r>
            <a:r>
              <a:rPr lang="ru-RU" sz="2000" i="1" dirty="0" smtClean="0"/>
              <a:t>130</a:t>
            </a:r>
          </a:p>
          <a:p>
            <a:pPr algn="ctr">
              <a:spcBef>
                <a:spcPct val="50000"/>
              </a:spcBef>
            </a:pPr>
            <a:r>
              <a:rPr lang="ru-RU" sz="2000" i="1" dirty="0" smtClean="0"/>
              <a:t>«</a:t>
            </a:r>
            <a:r>
              <a:rPr lang="ru-RU" sz="2000" i="1" dirty="0"/>
              <a:t>О проекте решения Собрания депутатов </a:t>
            </a:r>
            <a:r>
              <a:rPr lang="ru-RU" sz="2000" i="1" dirty="0" err="1"/>
              <a:t>Кринично-Лугского</a:t>
            </a:r>
            <a:r>
              <a:rPr lang="ru-RU" sz="2000" i="1" dirty="0"/>
              <a:t> сельского поселения «О бюджете </a:t>
            </a:r>
            <a:r>
              <a:rPr lang="ru-RU" sz="2000" i="1" dirty="0" err="1"/>
              <a:t>Кринично-Лугского</a:t>
            </a:r>
            <a:r>
              <a:rPr lang="ru-RU" sz="2000" i="1" dirty="0"/>
              <a:t> сельского поселения Куйбышевского района на 2025 год и плановый период 2026 и 2027 годов</a:t>
            </a:r>
            <a:r>
              <a:rPr lang="ru-RU" sz="2000" i="1" dirty="0" smtClean="0"/>
              <a:t>»</a:t>
            </a:r>
            <a:endParaRPr lang="ru-RU" sz="2000" i="1" dirty="0"/>
          </a:p>
        </p:txBody>
      </p:sp>
      <p:sp>
        <p:nvSpPr>
          <p:cNvPr id="13315" name="WordArt 8"/>
          <p:cNvSpPr>
            <a:spLocks noChangeArrowheads="1" noChangeShapeType="1" noTextEdit="1"/>
          </p:cNvSpPr>
          <p:nvPr/>
        </p:nvSpPr>
        <p:spPr bwMode="auto">
          <a:xfrm>
            <a:off x="1007269" y="692696"/>
            <a:ext cx="7129462" cy="194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Проект</a:t>
            </a:r>
          </a:p>
          <a:p>
            <a:pPr algn="ctr"/>
            <a:r>
              <a:rPr lang="ru-RU" sz="3600" kern="10" spc="72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Бюджета </a:t>
            </a:r>
            <a:r>
              <a:rPr lang="ru-RU" sz="3600" kern="10" spc="72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для граждан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430499" y="2827288"/>
            <a:ext cx="4354439" cy="77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ru-RU" i="1" dirty="0" smtClean="0">
                <a:solidFill>
                  <a:srgbClr val="8A81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2025-2027 </a:t>
            </a:r>
            <a:r>
              <a:rPr lang="ru-RU" i="1" dirty="0">
                <a:solidFill>
                  <a:srgbClr val="8A81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79512" y="1052736"/>
            <a:ext cx="87137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200" i="1" dirty="0"/>
              <a:t>Проект бюджета сформирован в программной структуре расходов </a:t>
            </a:r>
            <a:r>
              <a:rPr lang="ru-RU" sz="1200" i="1" dirty="0" smtClean="0"/>
              <a:t> на </a:t>
            </a:r>
            <a:r>
              <a:rPr lang="ru-RU" sz="1200" i="1" dirty="0"/>
              <a:t>основе 11 муниципальных программ.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На реализацию 11 муниципальных программ в 2025 году предусмотрено 31 156,5 тыс. рублей, в 2026 году – 25 616,3 тыс. рублей, в 2027 году – </a:t>
            </a:r>
            <a:r>
              <a:rPr lang="ru-RU" sz="1200" i="1" dirty="0" smtClean="0"/>
              <a:t>18 </a:t>
            </a:r>
            <a:r>
              <a:rPr lang="ru-RU" sz="1200" i="1" dirty="0"/>
              <a:t>452,1 тыс. рублей. В 2025 году в программах сосредоточено 97,0% расходов бюджета.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структуре муниципальных программ в 2025 году наибольшую долю составят расходы на программу «Развитие культуры и туризма» - 53,4% (запланировано 16 624,1 тыс. рублей).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На непрограммные расходы в 2025 году запланировано 963,9 тыс. рублей, в 2026 году – 3 025,4 тыс. рублей, в 2027 году – 1 474,7 тыс. рублей. В 2025 году на непрограммные расходы сосредоточено 3,0% расходов бюджета.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Основную долю непрограммных расходов в 2025 году составят иные непрограммные мероприятия – 94,0%, на эти цели запланировано 905,6 тыс. рублей.</a:t>
            </a:r>
          </a:p>
          <a:p>
            <a:pPr algn="ctr">
              <a:spcBef>
                <a:spcPct val="50000"/>
              </a:spcBef>
            </a:pP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58513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22283"/>
              </p:ext>
            </p:extLst>
          </p:nvPr>
        </p:nvGraphicFramePr>
        <p:xfrm>
          <a:off x="250825" y="1484313"/>
          <a:ext cx="8640763" cy="4584383"/>
        </p:xfrm>
        <a:graphic>
          <a:graphicData uri="http://schemas.openxmlformats.org/drawingml/2006/table">
            <a:tbl>
              <a:tblPr/>
              <a:tblGrid>
                <a:gridCol w="1873250"/>
                <a:gridCol w="1871663"/>
                <a:gridCol w="1655762"/>
                <a:gridCol w="1584325"/>
                <a:gridCol w="1655763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(уточненный)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2025год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2026 год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2027 год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тыс.рублей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29 221,8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32 120,4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28 641,7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19 926,8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Налоговые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14 751,2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18 879,5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19 053,8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19 349,8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Неналоговые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13 925,8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12 707,5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9 033,2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30 179,7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32 120,4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28 641,7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19 926,8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Дефицит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-957,9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83568" y="607244"/>
            <a:ext cx="8064896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Прогноз основных характеристик бюджета </a:t>
            </a:r>
            <a:r>
              <a:rPr lang="ru-RU" sz="2000" i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Кринично-Лугского</a:t>
            </a:r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сельского поселения </a:t>
            </a:r>
            <a:endParaRPr lang="ru-RU" sz="2000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2070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3607023"/>
              </p:ext>
            </p:extLst>
          </p:nvPr>
        </p:nvGraphicFramePr>
        <p:xfrm>
          <a:off x="971600" y="764704"/>
          <a:ext cx="7632848" cy="5504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7504" y="188913"/>
            <a:ext cx="892899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Структура доходов бюджета </a:t>
            </a:r>
            <a:r>
              <a:rPr lang="ru-RU" sz="2000" dirty="0" err="1"/>
              <a:t>Кринично-Лугского</a:t>
            </a:r>
            <a:r>
              <a:rPr lang="ru-RU" sz="2000" dirty="0"/>
              <a:t> сельского поселения</a:t>
            </a:r>
            <a:r>
              <a:rPr lang="ru-RU" sz="18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63713" y="2163033"/>
            <a:ext cx="6158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3479,0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34288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648067"/>
              </p:ext>
            </p:extLst>
          </p:nvPr>
        </p:nvGraphicFramePr>
        <p:xfrm>
          <a:off x="323528" y="937150"/>
          <a:ext cx="8496944" cy="5466188"/>
        </p:xfrm>
        <a:graphic>
          <a:graphicData uri="http://schemas.openxmlformats.org/drawingml/2006/table">
            <a:tbl>
              <a:tblPr/>
              <a:tblGrid>
                <a:gridCol w="3168352"/>
                <a:gridCol w="1368152"/>
                <a:gridCol w="1296144"/>
                <a:gridCol w="1296144"/>
                <a:gridCol w="1368152"/>
              </a:tblGrid>
              <a:tr h="1117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2026 год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2027 год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3 338,6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3 109,6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3 228,3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3 362,5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Единый сельскохозяйственный налог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4 379,0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3 881,8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4 037,1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4 198,6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92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 на имущество ФЛ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Земельный налог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6 614,7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11 471,1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11 371,1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11 371,1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1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 от использования имущества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5726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4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13 925,8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12 707,5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9 033,2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454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29 221,8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32 120,4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28 641,7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19 926,8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38944" y="476672"/>
            <a:ext cx="8496944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Прогноз доходов бюджета </a:t>
            </a:r>
            <a:r>
              <a:rPr lang="ru-RU" sz="2000" i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Кринично-Лугского</a:t>
            </a:r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сельского поселения </a:t>
            </a:r>
            <a:endParaRPr lang="ru-RU" sz="2000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7506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61606725"/>
              </p:ext>
            </p:extLst>
          </p:nvPr>
        </p:nvGraphicFramePr>
        <p:xfrm>
          <a:off x="395536" y="692696"/>
          <a:ext cx="8496944" cy="584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7504" y="188913"/>
            <a:ext cx="89289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Структура </a:t>
            </a:r>
            <a:r>
              <a:rPr lang="ru-RU" sz="2000" dirty="0" smtClean="0"/>
              <a:t>расходов бюджета </a:t>
            </a:r>
            <a:r>
              <a:rPr lang="ru-RU" sz="2000" dirty="0" err="1"/>
              <a:t>Кринично-Лугского</a:t>
            </a:r>
            <a:r>
              <a:rPr lang="ru-RU" sz="2000" dirty="0"/>
              <a:t> сельского поселения</a:t>
            </a:r>
            <a:r>
              <a:rPr lang="ru-RU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75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09961"/>
              </p:ext>
            </p:extLst>
          </p:nvPr>
        </p:nvGraphicFramePr>
        <p:xfrm>
          <a:off x="328117" y="676727"/>
          <a:ext cx="8496944" cy="5915392"/>
        </p:xfrm>
        <a:graphic>
          <a:graphicData uri="http://schemas.openxmlformats.org/drawingml/2006/table">
            <a:tbl>
              <a:tblPr/>
              <a:tblGrid>
                <a:gridCol w="3168352"/>
                <a:gridCol w="1368152"/>
                <a:gridCol w="1296144"/>
                <a:gridCol w="1296144"/>
                <a:gridCol w="1368152"/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2026 год 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2027 год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</a:tr>
              <a:tr h="5105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Общегосударственные расходы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11 497,6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12 923,7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14 292,9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13 550,6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34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92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Жилищно-коммунальное хозяйство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2 983,2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1 899,5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1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Охрана окружающей среды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021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12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15 022,5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16 624,1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12 420,9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4 825,2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2274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30 179,7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32 120,4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28 641,7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19 926,8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276617"/>
            <a:ext cx="8496944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8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прогноза расходов бюджета </a:t>
            </a:r>
            <a:r>
              <a:rPr lang="ru-RU" sz="1800" i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sz="18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endParaRPr lang="ru-RU" sz="1800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1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73695"/>
              </p:ext>
            </p:extLst>
          </p:nvPr>
        </p:nvGraphicFramePr>
        <p:xfrm>
          <a:off x="328117" y="676727"/>
          <a:ext cx="8496944" cy="6090280"/>
        </p:xfrm>
        <a:graphic>
          <a:graphicData uri="http://schemas.openxmlformats.org/drawingml/2006/table">
            <a:tbl>
              <a:tblPr/>
              <a:tblGrid>
                <a:gridCol w="4243883"/>
                <a:gridCol w="1080120"/>
                <a:gridCol w="1080120"/>
                <a:gridCol w="1008112"/>
                <a:gridCol w="1084709"/>
              </a:tblGrid>
              <a:tr h="8080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2026 год (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2027 год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</a:tr>
              <a:tr h="3040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34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Обеспечение качественными жилищно-коммунальными услугами населения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2 160,2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1 838,5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2731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 и туризма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15 022,5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16 624,1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12 420,9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4 825,2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 и рациональное природопользование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1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общественного порядка и противодействие преступности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021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общество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12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Энергоэффективность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развитие энергетики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2274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политика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10 559,2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12 145,8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11 694,0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12 054,9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городской среды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муниципальным программам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29 096,0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31 156,5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25 616,3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18 452,1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0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расходов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30 179,7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32 120,4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28 641,7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19 926,8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276617"/>
            <a:ext cx="8496944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8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проекта расходов бюджета по муниципальным программам </a:t>
            </a:r>
            <a:endParaRPr lang="ru-RU" sz="1800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79512" y="260648"/>
            <a:ext cx="871378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i="1" dirty="0"/>
              <a:t>Основные характеристики бюджета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 Куйбышевского района на 2025 год и на плановый период 2026 и 2027 годов: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1.	прогнозируемый общий объем доходов бюджета поселения на 2025 год в сумме 32 120,4  тыс. рублей, на 2026 год в сумме 28 641,7  тыс. рублей и на 2027 год в сумме 19 926,8 тыс. рублей;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2.	общий объем расходов бюджета поселения на 2025 год в сумме 32 120,4 тыс. рублей, на 2026 год в сумме 28 641,7  тыс. рублей и на 2027 год в сумме 19 926,8 тыс. рублей;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3.	резервный фонд Администрации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 на 2025 год в сумме 58,3 тыс. рублей, на 2026 год в сумме 0,0  тыс. рублей и на 2027 год в сумме 0,0 тыс. рублей;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4.	верхний предел муниципального внутреннего долга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 Куйбышевского района на 1 января 2026 года в сумме 0,0 тыс. рублей, в том числе верхний предел долга по муниципальным гарантиям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 Куйбышевского района в сумме 0,0 тыс. рублей, обязательства по бюджетным кредитам, привлеченным в бюджет поселения из областного, районного бюджетов в сумме 0,0 тыс. рублей и кредитам, полученным </a:t>
            </a:r>
            <a:r>
              <a:rPr lang="ru-RU" sz="1200" i="1" dirty="0" err="1"/>
              <a:t>Кринично-Лугским</a:t>
            </a:r>
            <a:r>
              <a:rPr lang="ru-RU" sz="1200" i="1" dirty="0"/>
              <a:t> сельским поселением Куйбышевского района от кредитных организаций, в сумме 0,0 тыс. рублей;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5.	 объем расходов на обслуживание муниципального долга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 Куйбышевского района на 2025-2027 годы в сумме 0,0 тыс. рублей;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6.	прогнозируемый дефицит бюджета поселения на 2025-2027 годы в сумме 0,0 тыс. рублей. 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Динамика основных параметров проекта бюджета на 2025 год характеризуется увеличением запланированных доходов и расходов относительно первоначального плана на 2024 год. Так, общий объем доходов в 2025 году увеличился на 3 732,7 тыс. рублей, или на 13,1% к первоначальному плану на 2024 год. Общий объем расходов в 2025 году увеличится на 3 732,7 тыс. рублей, или на 13,1% к первоначальному плану на 2024 год.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плановом периоде на 2026 и 2027 годы проектируется снижение общего объема доходов и расходов к проекту на 2025 год. Снижение доходных источников на 2026 и 2027 годы объясняется особенностями планирования безвозмездных поступлений из федерального и областного бюджетов, распределением целевых межбюджетных трансфертов после рассмотрения законопроектов.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Проект бюджета запланирован сбалансированным, дефицит на 2025 год </a:t>
            </a:r>
            <a:r>
              <a:rPr lang="ru-RU" sz="1200" i="1" dirty="0" smtClean="0"/>
              <a:t>и </a:t>
            </a:r>
            <a:r>
              <a:rPr lang="ru-RU" sz="1200" i="1" dirty="0"/>
              <a:t>на плановый период 2026 и 2027 годов установлен с нулевым значением</a:t>
            </a:r>
            <a:r>
              <a:rPr lang="ru-RU" sz="1200" i="1" dirty="0" smtClean="0"/>
              <a:t>.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67749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79512" y="260648"/>
            <a:ext cx="871378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i="1" dirty="0"/>
              <a:t>Доходы бюджета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структуре доходов бюджета в 2025 году основную долю составят налоговые и неналоговые поступления – 60,4%, доля безвозмездных поступлений – 39,6 процента.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Налоговые и неналоговые доходы на 2025 год запланированы в сумме </a:t>
            </a:r>
            <a:r>
              <a:rPr lang="ru-RU" sz="1200" i="1" dirty="0" smtClean="0"/>
              <a:t>19 </a:t>
            </a:r>
            <a:r>
              <a:rPr lang="ru-RU" sz="1200" i="1" dirty="0"/>
              <a:t>412,9 тыс. рублей, что выше первоначального плана на 2024 год </a:t>
            </a:r>
            <a:r>
              <a:rPr lang="ru-RU" sz="1200" i="1" dirty="0" smtClean="0"/>
              <a:t>на </a:t>
            </a:r>
            <a:r>
              <a:rPr lang="ru-RU" sz="1200" i="1" dirty="0"/>
              <a:t>5 110,6 тыс. рублей, или на 35,7 процента. 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плановом периоде на 2026 и 2027 годы проектируется рост налоговых </a:t>
            </a:r>
            <a:r>
              <a:rPr lang="ru-RU" sz="1200" i="1" dirty="0" smtClean="0"/>
              <a:t>и </a:t>
            </a:r>
            <a:r>
              <a:rPr lang="ru-RU" sz="1200" i="1" dirty="0"/>
              <a:t>неналоговых доходов бюджета к проекту на 2025 год.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структуре налоговых и неналоговых доходов значительную часть составляют налоговые доходы бюджета</a:t>
            </a:r>
            <a:r>
              <a:rPr lang="ru-RU" sz="1200" i="1" dirty="0" smtClean="0"/>
              <a:t>. Налоговые </a:t>
            </a:r>
            <a:r>
              <a:rPr lang="ru-RU" sz="1200" i="1" dirty="0"/>
              <a:t>доходы бюджета на 2025 год запланированы в сумме </a:t>
            </a:r>
            <a:r>
              <a:rPr lang="ru-RU" sz="1200" i="1" dirty="0" smtClean="0"/>
              <a:t>18 </a:t>
            </a:r>
            <a:r>
              <a:rPr lang="ru-RU" sz="1200" i="1" dirty="0"/>
              <a:t>879,5 тыс. рублей.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структуре налоговых и неналоговых доходов в 2025 году наибольшую долю составят поступления по земельному налогу – 59,1 процента (11 471,1 тыс. рублей); по единому сельскохозяйственному налогу – 19,9 процента (3 881,8 тыс. рублей); по налогу на доходы физических лиц – 16,0 процента (3 109,6 тыс. рублей); по доходам от использования имущества – 2,7 процента (532,5 тыс. рублей).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Безвозмездные поступления в бюджет на 2025 год запланированы </a:t>
            </a:r>
            <a:r>
              <a:rPr lang="ru-RU" sz="1200" i="1" dirty="0" smtClean="0"/>
              <a:t>в </a:t>
            </a:r>
            <a:r>
              <a:rPr lang="ru-RU" sz="1200" i="1" dirty="0"/>
              <a:t>сумме 12 707,5 тыс. рублей, что ниже первоначального плана на 2024 год </a:t>
            </a:r>
            <a:r>
              <a:rPr lang="ru-RU" sz="1200" i="1" dirty="0" smtClean="0"/>
              <a:t>на </a:t>
            </a:r>
            <a:r>
              <a:rPr lang="ru-RU" sz="1200" i="1" dirty="0"/>
              <a:t>1 377,9 тыс. рублей, или на 9,8 процента. 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структуре безвозмездных поступлений в 2025 году наибольшую долю составят дотации – 96,8% (запланировано 12 306,5 тыс. рублей).</a:t>
            </a:r>
          </a:p>
          <a:p>
            <a:pPr algn="ctr">
              <a:spcBef>
                <a:spcPct val="50000"/>
              </a:spcBef>
            </a:pPr>
            <a:r>
              <a:rPr lang="ru-RU" sz="1200" i="1" dirty="0"/>
              <a:t>Расходы бюджета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Расходы бюджета на 2025 год запланированы в сумме 32 120,4 тыс. рублей. В плановом периоде на 2026 год объем расходов проектируется </a:t>
            </a:r>
            <a:r>
              <a:rPr lang="ru-RU" sz="1200" i="1" dirty="0" smtClean="0"/>
              <a:t>в </a:t>
            </a:r>
            <a:r>
              <a:rPr lang="ru-RU" sz="1200" i="1" dirty="0"/>
              <a:t>сумме 28 641,7 тыс. рублей, на 2027 год – в сумме 19 926,8 тыс. рублей</a:t>
            </a:r>
            <a:r>
              <a:rPr lang="ru-RU" sz="1200" i="1" dirty="0" smtClean="0"/>
              <a:t>. По </a:t>
            </a:r>
            <a:r>
              <a:rPr lang="ru-RU" sz="1200" i="1" dirty="0"/>
              <a:t>отношению к ожидаемому исполнению по расходам в 2024 году </a:t>
            </a:r>
            <a:r>
              <a:rPr lang="ru-RU" sz="1200" i="1" dirty="0" smtClean="0"/>
              <a:t>(</a:t>
            </a:r>
            <a:r>
              <a:rPr lang="ru-RU" sz="1200" i="1" dirty="0"/>
              <a:t>30 172,4 тыс. рублей) расходы бюджета на 2025 год </a:t>
            </a:r>
            <a:r>
              <a:rPr lang="ru-RU" sz="1200" i="1" dirty="0" smtClean="0"/>
              <a:t>проектируются с </a:t>
            </a:r>
            <a:r>
              <a:rPr lang="ru-RU" sz="1200" i="1" dirty="0"/>
              <a:t>увеличением на 1 948,0 тыс. рублей, или на 6,1 процента.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Бюджетные ассигнования в 2025 году предусмотрены по 10 разделам классификации расходов бюджета.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В структуре расходов бюджета в 2025 году наибольшую долю составят расходы по разделу «Культура, кинематография» - 51,8%, и по разделу «Общегосударственные вопросы» - 41,3 процента. Основную долю расходов по данному разделу планируется направить на финансовое обеспечение деятельности органов местного самоуправления.</a:t>
            </a:r>
          </a:p>
          <a:p>
            <a:pPr algn="just">
              <a:spcBef>
                <a:spcPct val="50000"/>
              </a:spcBef>
            </a:pPr>
            <a:r>
              <a:rPr lang="ru-RU" sz="1200" i="1" dirty="0"/>
              <a:t>Бюджетные ассигнования распределены по 2 главным распорядителям бюджетных средств – Администрации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 и Собранию депутатов </a:t>
            </a:r>
            <a:r>
              <a:rPr lang="ru-RU" sz="1200" i="1" dirty="0" err="1"/>
              <a:t>Кринично-Лугского</a:t>
            </a:r>
            <a:r>
              <a:rPr lang="ru-RU" sz="1200" i="1" dirty="0"/>
              <a:t> сельского поселения</a:t>
            </a:r>
            <a:r>
              <a:rPr lang="ru-RU" sz="1200" i="1" dirty="0" smtClean="0"/>
              <a:t>.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444699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1258</TotalTime>
  <Words>1175</Words>
  <Application>Microsoft Office PowerPoint</Application>
  <PresentationFormat>Экран (4:3)</PresentationFormat>
  <Paragraphs>292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 5</dc:creator>
  <cp:lastModifiedBy>Е.-Валерьевна</cp:lastModifiedBy>
  <cp:revision>76</cp:revision>
  <dcterms:created xsi:type="dcterms:W3CDTF">2017-03-01T10:28:27Z</dcterms:created>
  <dcterms:modified xsi:type="dcterms:W3CDTF">2024-12-04T06:14:10Z</dcterms:modified>
</cp:coreProperties>
</file>