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3" r:id="rId8"/>
    <p:sldId id="265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5EB"/>
    <a:srgbClr val="FEFAF0"/>
    <a:srgbClr val="F9CBF4"/>
    <a:srgbClr val="FDEDFB"/>
    <a:srgbClr val="F298E7"/>
    <a:srgbClr val="B7B1D9"/>
    <a:srgbClr val="00FF99"/>
    <a:srgbClr val="00CC99"/>
    <a:srgbClr val="7CEC28"/>
    <a:srgbClr val="79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6" autoAdjust="0"/>
    <p:restoredTop sz="94618" autoAdjust="0"/>
  </p:normalViewPr>
  <p:slideViewPr>
    <p:cSldViewPr>
      <p:cViewPr>
        <p:scale>
          <a:sx n="100" d="100"/>
          <a:sy n="100" d="100"/>
        </p:scale>
        <p:origin x="-29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80952380952381"/>
          <c:y val="6.235011990407674E-2"/>
          <c:w val="0.58730158730158732"/>
          <c:h val="0.7985611510791367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FFCC00" mc:Ignorable="a14" a14:legacySpreadsheetColorIndex="5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годы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14855.7</c:v>
                </c:pt>
                <c:pt idx="1">
                  <c:v>18879.5</c:v>
                </c:pt>
                <c:pt idx="2">
                  <c:v>19053.8</c:v>
                </c:pt>
                <c:pt idx="3">
                  <c:v>19349.8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</c:v>
                </c:pt>
              </c:strCache>
            </c:strRef>
          </c:tx>
          <c:spPr>
            <a:gradFill rotWithShape="0">
              <a:gsLst>
                <a:gs pos="12000">
                  <a:srgbClr xmlns:mc="http://schemas.openxmlformats.org/markup-compatibility/2006" xmlns:a14="http://schemas.microsoft.com/office/drawing/2010/main" val="CC99FF" mc:Ignorable="a14" a14:legacySpreadsheetColorIndex="46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годы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639.20000000000005</c:v>
                </c:pt>
                <c:pt idx="1">
                  <c:v>871.2</c:v>
                </c:pt>
                <c:pt idx="2">
                  <c:v>554.70000000000005</c:v>
                </c:pt>
                <c:pt idx="3">
                  <c:v>576.79999999999995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годы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13925.8</c:v>
                </c:pt>
                <c:pt idx="1">
                  <c:v>12945.4</c:v>
                </c:pt>
                <c:pt idx="2">
                  <c:v>9043.9</c:v>
                </c:pt>
                <c:pt idx="3">
                  <c:v>464.1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годы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4291712"/>
        <c:axId val="14293632"/>
        <c:axId val="0"/>
      </c:bar3DChart>
      <c:catAx>
        <c:axId val="1429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7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93632"/>
        <c:crosses val="autoZero"/>
        <c:auto val="1"/>
        <c:lblAlgn val="ctr"/>
        <c:lblOffset val="100"/>
        <c:noMultiLvlLbl val="0"/>
      </c:catAx>
      <c:valAx>
        <c:axId val="14293632"/>
        <c:scaling>
          <c:orientation val="minMax"/>
        </c:scaling>
        <c:delete val="0"/>
        <c:axPos val="l"/>
        <c:majorGridlines>
          <c:spPr>
            <a:ln w="3775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7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91712"/>
        <c:crosses val="autoZero"/>
        <c:crossBetween val="between"/>
      </c:valAx>
      <c:spPr>
        <a:noFill/>
        <a:ln w="30202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4285710287990991"/>
          <c:y val="0.20419248924682895"/>
          <c:w val="0.25714289712009009"/>
          <c:h val="0.37665578874883987"/>
        </c:manualLayout>
      </c:layout>
      <c:overlay val="0"/>
      <c:spPr>
        <a:noFill/>
        <a:ln w="3775">
          <a:solidFill>
            <a:schemeClr val="tx1"/>
          </a:solidFill>
          <a:prstDash val="solid"/>
        </a:ln>
      </c:spPr>
      <c:txPr>
        <a:bodyPr/>
        <a:lstStyle/>
        <a:p>
          <a:pPr>
            <a:defRPr sz="19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48071169480194"/>
          <c:y val="0.1197201643074593"/>
          <c:w val="0.57819367536160704"/>
          <c:h val="0.6798476197045368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FFCC00" mc:Ignorable="a14" a14:legacySpreadsheetColorIndex="5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4">
                  <c:v>годы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11624.6</c:v>
                </c:pt>
                <c:pt idx="1">
                  <c:v>12984.8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gradFill rotWithShape="0">
              <a:gsLst>
                <a:gs pos="12000">
                  <a:srgbClr xmlns:mc="http://schemas.openxmlformats.org/markup-compatibility/2006" xmlns:a14="http://schemas.microsoft.com/office/drawing/2010/main" val="CC99FF" mc:Ignorable="a14" a14:legacySpreadsheetColorIndex="46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4">
                  <c:v>годы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361.6</c:v>
                </c:pt>
                <c:pt idx="1">
                  <c:v>410.8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4">
                  <c:v>годы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49.4</c:v>
                </c:pt>
                <c:pt idx="1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национальнаяоборона</c:v>
                </c:pt>
              </c:strCache>
            </c:strRef>
          </c:tx>
          <c:spPr>
            <a:solidFill>
              <a:schemeClr val="folHlink"/>
            </a:solidFill>
            <a:ln w="15101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2024</c:v>
                </c:pt>
                <c:pt idx="1">
                  <c:v>2025</c:v>
                </c:pt>
                <c:pt idx="4">
                  <c:v>годы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3.3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9546112"/>
        <c:axId val="145502208"/>
        <c:axId val="0"/>
      </c:bar3DChart>
      <c:catAx>
        <c:axId val="16954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214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5502208"/>
        <c:crosses val="autoZero"/>
        <c:auto val="1"/>
        <c:lblAlgn val="ctr"/>
        <c:lblOffset val="100"/>
        <c:noMultiLvlLbl val="0"/>
      </c:catAx>
      <c:valAx>
        <c:axId val="1455022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low"/>
        <c:spPr>
          <a:ln w="37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9546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387083696353427"/>
          <c:y val="6.8437491243234394E-2"/>
          <c:w val="0.23590458759942853"/>
          <c:h val="0.93156250875676561"/>
        </c:manualLayout>
      </c:layout>
      <c:overlay val="0"/>
      <c:spPr>
        <a:noFill/>
        <a:ln w="3775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0.57018</cdr:x>
      <cdr:y>0.12872</cdr:y>
    </cdr:from>
    <cdr:to>
      <cdr:x>0.61674</cdr:x>
      <cdr:y>0.12872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4680519" y="716582"/>
          <a:ext cx="382265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0.23348</cdr:x>
      <cdr:y>0.38282</cdr:y>
    </cdr:from>
    <cdr:to>
      <cdr:x>0.29525</cdr:x>
      <cdr:y>0.44749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16637" y="2131193"/>
          <a:ext cx="50701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639,2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F25E-4DCD-4B98-8208-1FE36661C30B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AF35-498F-414C-A7AD-D4C7A3C5B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5235-074F-4DF9-B273-0311B82CE7E2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ABBC-644F-41DB-86BF-A353F9229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9161-AC85-4BEB-BC85-76EEA08A4060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B1BD-61B0-40CB-AD02-FAF808F7E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435D-4786-4B81-ACA2-E70BA8FCA7FD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05A3-33EE-48D3-AAB1-2E40A3D27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BED8-D64A-45C8-9A80-A27B6C936406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8325-E784-4765-95E7-4A8BE035A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BDE9-7C41-40EC-ACD5-195270083E10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A7511-4DC1-4EEE-9FDE-B6D360DE6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5AA9-8686-48FF-A223-703A96F8BE30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3E18-F7DC-4BC5-BB22-A25B06B7B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728F-ED6F-4268-AC56-A90F7FBA329E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E75F-8CFA-46B3-8EC6-6BB97B77D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C08F-E4EB-408A-B0A2-7DA3938CF78D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F987B-9812-409A-B72A-3C93B5BEA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BF48-CCF1-4BB2-B3AE-BCBEDA31C86B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6E4D-6825-4492-99DF-144EF98F3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A09DF-D073-43C8-9426-351CF2C9D9DC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F13E-6DE8-4534-A538-6B0506481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BFA247-F72E-4157-A3EF-81D1D403C711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E5CEBD-15FD-4D33-B99B-E12A1372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8" r:id="rId3"/>
    <p:sldLayoutId id="2147483795" r:id="rId4"/>
    <p:sldLayoutId id="2147483794" r:id="rId5"/>
    <p:sldLayoutId id="2147483793" r:id="rId6"/>
    <p:sldLayoutId id="2147483799" r:id="rId7"/>
    <p:sldLayoutId id="2147483800" r:id="rId8"/>
    <p:sldLayoutId id="2147483801" r:id="rId9"/>
    <p:sldLayoutId id="2147483792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-3051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250825" y="4941168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i="1" dirty="0">
                <a:solidFill>
                  <a:schemeClr val="tx2"/>
                </a:solidFill>
              </a:rPr>
              <a:t>Подготовлен на основании решения Собрания депутатов </a:t>
            </a:r>
            <a:r>
              <a:rPr lang="ru-RU" sz="1800" i="1" dirty="0" err="1">
                <a:solidFill>
                  <a:schemeClr val="tx2"/>
                </a:solidFill>
              </a:rPr>
              <a:t>Кринично-Лугского</a:t>
            </a:r>
            <a:r>
              <a:rPr lang="ru-RU" sz="1800" i="1" dirty="0">
                <a:solidFill>
                  <a:schemeClr val="tx2"/>
                </a:solidFill>
              </a:rPr>
              <a:t> сельского поселения от </a:t>
            </a:r>
            <a:r>
              <a:rPr lang="ru-RU" sz="1800" i="1" dirty="0" smtClean="0">
                <a:solidFill>
                  <a:schemeClr val="tx2"/>
                </a:solidFill>
              </a:rPr>
              <a:t>26.12.2024 </a:t>
            </a:r>
            <a:r>
              <a:rPr lang="ru-RU" sz="1800" i="1" dirty="0">
                <a:solidFill>
                  <a:schemeClr val="tx2"/>
                </a:solidFill>
              </a:rPr>
              <a:t>года № </a:t>
            </a:r>
            <a:r>
              <a:rPr lang="ru-RU" sz="1800" i="1" dirty="0" smtClean="0">
                <a:solidFill>
                  <a:schemeClr val="tx2"/>
                </a:solidFill>
              </a:rPr>
              <a:t>136 «</a:t>
            </a:r>
            <a:r>
              <a:rPr lang="ru-RU" sz="1800" i="1" dirty="0">
                <a:solidFill>
                  <a:schemeClr val="tx2"/>
                </a:solidFill>
              </a:rPr>
              <a:t>О бюджете </a:t>
            </a:r>
            <a:r>
              <a:rPr lang="ru-RU" sz="1800" i="1" dirty="0" err="1">
                <a:solidFill>
                  <a:schemeClr val="tx2"/>
                </a:solidFill>
              </a:rPr>
              <a:t>Кринично-Лугского</a:t>
            </a:r>
            <a:r>
              <a:rPr lang="ru-RU" sz="1800" i="1" dirty="0">
                <a:solidFill>
                  <a:schemeClr val="tx2"/>
                </a:solidFill>
              </a:rPr>
              <a:t> сельского поселения Куйбышевского района на </a:t>
            </a:r>
            <a:r>
              <a:rPr lang="ru-RU" sz="1800" i="1" dirty="0" smtClean="0">
                <a:solidFill>
                  <a:schemeClr val="tx2"/>
                </a:solidFill>
              </a:rPr>
              <a:t>2025 </a:t>
            </a:r>
            <a:r>
              <a:rPr lang="ru-RU" sz="1800" i="1" dirty="0">
                <a:solidFill>
                  <a:schemeClr val="tx2"/>
                </a:solidFill>
              </a:rPr>
              <a:t>год и плановый период </a:t>
            </a:r>
            <a:r>
              <a:rPr lang="ru-RU" sz="1800" i="1" dirty="0" smtClean="0">
                <a:solidFill>
                  <a:schemeClr val="tx2"/>
                </a:solidFill>
              </a:rPr>
              <a:t>2026 </a:t>
            </a:r>
            <a:r>
              <a:rPr lang="ru-RU" sz="1800" i="1" dirty="0">
                <a:solidFill>
                  <a:schemeClr val="tx2"/>
                </a:solidFill>
              </a:rPr>
              <a:t>и </a:t>
            </a:r>
            <a:r>
              <a:rPr lang="ru-RU" sz="1800" i="1" dirty="0" smtClean="0">
                <a:solidFill>
                  <a:schemeClr val="tx2"/>
                </a:solidFill>
              </a:rPr>
              <a:t>2027 </a:t>
            </a:r>
            <a:r>
              <a:rPr lang="ru-RU" sz="1800" i="1" dirty="0">
                <a:solidFill>
                  <a:schemeClr val="tx2"/>
                </a:solidFill>
              </a:rPr>
              <a:t>годов»</a:t>
            </a:r>
          </a:p>
        </p:txBody>
      </p:sp>
      <p:sp>
        <p:nvSpPr>
          <p:cNvPr id="13315" name="WordArt 8"/>
          <p:cNvSpPr>
            <a:spLocks noChangeArrowheads="1" noChangeShapeType="1" noTextEdit="1"/>
          </p:cNvSpPr>
          <p:nvPr/>
        </p:nvSpPr>
        <p:spPr bwMode="auto">
          <a:xfrm>
            <a:off x="827584" y="548680"/>
            <a:ext cx="712946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Бюджет для граждан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26549" y="2636912"/>
            <a:ext cx="8162340" cy="194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defRPr/>
            </a:pPr>
            <a:r>
              <a:rPr lang="ru-RU" sz="4000" i="1" dirty="0">
                <a:ln>
                  <a:gradFill>
                    <a:gsLst>
                      <a:gs pos="0">
                        <a:schemeClr val="tx2">
                          <a:lumMod val="75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8A81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i="1" dirty="0" smtClean="0">
                <a:ln>
                  <a:gradFill>
                    <a:gsLst>
                      <a:gs pos="0">
                        <a:schemeClr val="tx2">
                          <a:lumMod val="75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8A81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юджет </a:t>
            </a:r>
            <a:r>
              <a:rPr lang="ru-RU" sz="4000" i="1" dirty="0" err="1" smtClean="0">
                <a:ln>
                  <a:gradFill>
                    <a:gsLst>
                      <a:gs pos="0">
                        <a:schemeClr val="tx2">
                          <a:lumMod val="75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8A81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sz="4000" i="1" dirty="0" smtClean="0">
                <a:ln>
                  <a:gradFill>
                    <a:gsLst>
                      <a:gs pos="0">
                        <a:schemeClr val="tx2">
                          <a:lumMod val="75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8A81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4000" i="1" dirty="0" smtClean="0">
                <a:ln>
                  <a:gradFill>
                    <a:gsLst>
                      <a:gs pos="0">
                        <a:schemeClr val="tx2">
                          <a:lumMod val="75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8A81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4000" i="1" dirty="0" smtClean="0">
                <a:ln>
                  <a:gradFill>
                    <a:gsLst>
                      <a:gs pos="0">
                        <a:schemeClr val="tx2">
                          <a:lumMod val="75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8A81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2025 год</a:t>
            </a:r>
          </a:p>
          <a:p>
            <a:pPr algn="ctr">
              <a:defRPr/>
            </a:pPr>
            <a:r>
              <a:rPr lang="ru-RU" sz="4000" i="1" dirty="0" smtClean="0">
                <a:ln>
                  <a:gradFill>
                    <a:gsLst>
                      <a:gs pos="0">
                        <a:schemeClr val="tx2">
                          <a:lumMod val="75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8A81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 2026 и 2027годы</a:t>
            </a:r>
            <a:endParaRPr lang="ru-RU" sz="4000" i="1" dirty="0">
              <a:ln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8A81C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Text Box 24"/>
          <p:cNvSpPr txBox="1">
            <a:spLocks noChangeArrowheads="1"/>
          </p:cNvSpPr>
          <p:nvPr/>
        </p:nvSpPr>
        <p:spPr bwMode="auto">
          <a:xfrm>
            <a:off x="3492500" y="2060575"/>
            <a:ext cx="143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3563" name="Text Box 25"/>
          <p:cNvSpPr txBox="1">
            <a:spLocks noChangeArrowheads="1"/>
          </p:cNvSpPr>
          <p:nvPr/>
        </p:nvSpPr>
        <p:spPr bwMode="auto">
          <a:xfrm>
            <a:off x="251458" y="44624"/>
            <a:ext cx="86410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i="1" dirty="0" err="1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sz="2000" i="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i="1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</a:t>
            </a:r>
            <a:r>
              <a:rPr lang="ru-RU" sz="2000" i="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разделам бюджетной </a:t>
            </a:r>
            <a:r>
              <a:rPr lang="ru-RU" sz="2000" i="1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классификации</a:t>
            </a:r>
            <a:endParaRPr lang="ru-RU" sz="2000" i="1" dirty="0">
              <a:ln>
                <a:solidFill>
                  <a:schemeClr val="tx1"/>
                </a:solidFill>
              </a:ln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1" name="Line 46"/>
          <p:cNvSpPr>
            <a:spLocks noChangeShapeType="1"/>
          </p:cNvSpPr>
          <p:nvPr/>
        </p:nvSpPr>
        <p:spPr bwMode="auto">
          <a:xfrm flipV="1">
            <a:off x="5364163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Text Box 53"/>
          <p:cNvSpPr txBox="1">
            <a:spLocks noChangeArrowheads="1"/>
          </p:cNvSpPr>
          <p:nvPr/>
        </p:nvSpPr>
        <p:spPr bwMode="auto">
          <a:xfrm>
            <a:off x="6351588" y="17621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77757"/>
              </p:ext>
            </p:extLst>
          </p:nvPr>
        </p:nvGraphicFramePr>
        <p:xfrm>
          <a:off x="623466" y="941933"/>
          <a:ext cx="8208912" cy="5331817"/>
        </p:xfrm>
        <a:graphic>
          <a:graphicData uri="http://schemas.openxmlformats.org/drawingml/2006/table">
            <a:tbl>
              <a:tblPr/>
              <a:tblGrid>
                <a:gridCol w="3168352"/>
                <a:gridCol w="1368152"/>
                <a:gridCol w="1152128"/>
                <a:gridCol w="1296144"/>
                <a:gridCol w="1224136"/>
              </a:tblGrid>
              <a:tr h="828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2026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2027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53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624,6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984,8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297,3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13 550,6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361,6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448,2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463,9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49,4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28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906,7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2 404,1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9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4052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227,7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16 624,1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12 420,9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4 825,2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45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</a:tr>
              <a:tr h="45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378,6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696,1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652,4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20 390,7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22148" y="713741"/>
            <a:ext cx="915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46120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8" name="WordArt 7"/>
          <p:cNvSpPr>
            <a:spLocks noChangeArrowheads="1" noChangeShapeType="1" noTextEdit="1"/>
          </p:cNvSpPr>
          <p:nvPr/>
        </p:nvSpPr>
        <p:spPr bwMode="auto">
          <a:xfrm>
            <a:off x="179512" y="74613"/>
            <a:ext cx="875176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spc="40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расходов бюджета по муниципальным программам </a:t>
            </a:r>
          </a:p>
        </p:txBody>
      </p:sp>
      <p:graphicFrame>
        <p:nvGraphicFramePr>
          <p:cNvPr id="24661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38772"/>
              </p:ext>
            </p:extLst>
          </p:nvPr>
        </p:nvGraphicFramePr>
        <p:xfrm>
          <a:off x="235011" y="940687"/>
          <a:ext cx="8640763" cy="5664106"/>
        </p:xfrm>
        <a:graphic>
          <a:graphicData uri="http://schemas.openxmlformats.org/drawingml/2006/table">
            <a:tbl>
              <a:tblPr/>
              <a:tblGrid>
                <a:gridCol w="4197914"/>
                <a:gridCol w="1234200"/>
                <a:gridCol w="1234200"/>
                <a:gridCol w="1049139"/>
                <a:gridCol w="92531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(уточненный)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2027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«Доступная среда»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-2024 год/ Социальная поддержка граждан 2025-2027 годы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«Обеспечение качественными жилищно-коммунальными услугами населения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Кринично-Лугского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сельскогопоселения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2 133,7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2 343,1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1 335,9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«Обеспечение общественного порядка и противодействие преступности»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«Развитие культуры и туризма»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15 227,7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16 624,1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12 420,9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4 825,2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«Охрана окружающей среды и рациональное природопользование»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«Развитие физической культуры и спорта»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1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«Информационное общество»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357,9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242,1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«Энергоэффективность и развитие энергетики»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«Муниципальная политика»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10 465,1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12 156,9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11 694,0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12 054,9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«Формирование современной городской среды на территории 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Кринично-Лугского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сельского поселения»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762,0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муниципальным программам 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29 136,7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(95,9 %)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31 716,6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(97,0 %)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25 616,3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(89,4 %)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18 447,7 (90,5 %)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51" name="Text Box 76"/>
          <p:cNvSpPr txBox="1">
            <a:spLocks noChangeArrowheads="1"/>
          </p:cNvSpPr>
          <p:nvPr/>
        </p:nvSpPr>
        <p:spPr bwMode="auto">
          <a:xfrm>
            <a:off x="7885112" y="676275"/>
            <a:ext cx="903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latin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-1" y="-71438"/>
            <a:ext cx="9108281" cy="69294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323850" y="476250"/>
            <a:ext cx="3455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 flipH="1">
            <a:off x="377825" y="10636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50" name="WordArt 18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4963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Бюджет </a:t>
            </a:r>
            <a:r>
              <a:rPr lang="ru-RU" sz="3600" i="1" dirty="0" err="1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Кринично-Лугского</a:t>
            </a:r>
            <a:r>
              <a:rPr lang="ru-RU" sz="36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сельского 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поселения на 20</a:t>
            </a:r>
            <a:r>
              <a:rPr lang="en-US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25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года и на плановый период </a:t>
            </a:r>
            <a:endParaRPr lang="ru-RU" sz="3600" i="1" dirty="0" smtClean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6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202</a:t>
            </a:r>
            <a:r>
              <a:rPr lang="en-US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и 202</a:t>
            </a:r>
            <a:r>
              <a:rPr lang="en-US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годов подготовлен </a:t>
            </a:r>
            <a:r>
              <a:rPr lang="ru-RU" sz="36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соответствии с требованиями БК </a:t>
            </a:r>
            <a:r>
              <a:rPr lang="ru-RU" sz="36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РФ</a:t>
            </a:r>
          </a:p>
          <a:p>
            <a:pPr algn="ctr"/>
            <a:r>
              <a:rPr lang="ru-RU" sz="36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и Положения о бюджетном процессе в </a:t>
            </a:r>
            <a:r>
              <a:rPr lang="ru-RU" sz="3600" i="1" dirty="0" err="1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Кринично-Лугском</a:t>
            </a:r>
            <a:r>
              <a:rPr lang="ru-RU" sz="3600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сельском 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поселении:</a:t>
            </a:r>
            <a:endParaRPr lang="ru-RU" sz="3600" i="1" kern="1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44513" y="1772816"/>
            <a:ext cx="8229600" cy="416592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политики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социально-экономического развития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очередной финансовый год и плановый период;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ожидаемого исполнения бюджета на текущий финансовый год;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Расчёты по налоговым и неналоговым  доходах бюджета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Куйбышевского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сроков составления проекта местного бюджета на 2024 год и на плановый период 2025 и 2026 годов.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Oval 5"/>
          <p:cNvSpPr>
            <a:spLocks noChangeArrowheads="1"/>
          </p:cNvSpPr>
          <p:nvPr/>
        </p:nvSpPr>
        <p:spPr bwMode="auto">
          <a:xfrm>
            <a:off x="2916238" y="3141663"/>
            <a:ext cx="3311525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Oval 6"/>
          <p:cNvSpPr>
            <a:spLocks noChangeArrowheads="1"/>
          </p:cNvSpPr>
          <p:nvPr/>
        </p:nvSpPr>
        <p:spPr bwMode="auto">
          <a:xfrm>
            <a:off x="179388" y="1844675"/>
            <a:ext cx="2592387" cy="18002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Oval 7"/>
          <p:cNvSpPr>
            <a:spLocks noChangeArrowheads="1"/>
          </p:cNvSpPr>
          <p:nvPr/>
        </p:nvSpPr>
        <p:spPr bwMode="auto">
          <a:xfrm>
            <a:off x="179388" y="4365625"/>
            <a:ext cx="2592387" cy="18716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Oval 8"/>
          <p:cNvSpPr>
            <a:spLocks noChangeArrowheads="1"/>
          </p:cNvSpPr>
          <p:nvPr/>
        </p:nvSpPr>
        <p:spPr bwMode="auto">
          <a:xfrm>
            <a:off x="2987675" y="5084763"/>
            <a:ext cx="2879725" cy="16557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Oval 9"/>
          <p:cNvSpPr>
            <a:spLocks noChangeArrowheads="1"/>
          </p:cNvSpPr>
          <p:nvPr/>
        </p:nvSpPr>
        <p:spPr bwMode="auto">
          <a:xfrm>
            <a:off x="6335713" y="4365625"/>
            <a:ext cx="2808287" cy="18716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Oval 10"/>
          <p:cNvSpPr>
            <a:spLocks noChangeArrowheads="1"/>
          </p:cNvSpPr>
          <p:nvPr/>
        </p:nvSpPr>
        <p:spPr bwMode="auto">
          <a:xfrm>
            <a:off x="6516688" y="2133600"/>
            <a:ext cx="2627312" cy="18716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11"/>
          <p:cNvSpPr>
            <a:spLocks noChangeArrowheads="1"/>
          </p:cNvSpPr>
          <p:nvPr/>
        </p:nvSpPr>
        <p:spPr bwMode="auto">
          <a:xfrm>
            <a:off x="3203575" y="1484313"/>
            <a:ext cx="3168650" cy="13684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79388" y="115888"/>
            <a:ext cx="89646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i="1" dirty="0"/>
              <a:t>Бюджетный процесс</a:t>
            </a:r>
            <a:r>
              <a:rPr lang="ru-RU" sz="1600" i="1" dirty="0"/>
              <a:t> -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отчетности</a:t>
            </a:r>
            <a:r>
              <a:rPr lang="ru-RU" sz="1800" dirty="0"/>
              <a:t>.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250825" y="115888"/>
            <a:ext cx="6913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684213" y="1989138"/>
            <a:ext cx="18002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Утверждение отчета об исполнении бюджета предыдущего года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779838" y="1773238"/>
            <a:ext cx="20875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Составление проекта бюджета очередного года</a:t>
            </a: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7019925" y="2420938"/>
            <a:ext cx="165576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Рассмотрение проекта бюджета очередного года</a:t>
            </a: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6804025" y="4868863"/>
            <a:ext cx="1800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Утверждение бюджета очередного года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3635375" y="5516563"/>
            <a:ext cx="1584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Исполнение бюджета в текущем году</a:t>
            </a: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684213" y="4508500"/>
            <a:ext cx="172878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Формирование отчета об исполнении бюджета предыдущего года</a:t>
            </a:r>
          </a:p>
        </p:txBody>
      </p:sp>
      <p:sp>
        <p:nvSpPr>
          <p:cNvPr id="15377" name="WordArt 22"/>
          <p:cNvSpPr>
            <a:spLocks noChangeArrowheads="1" noChangeShapeType="1" noTextEdit="1"/>
          </p:cNvSpPr>
          <p:nvPr/>
        </p:nvSpPr>
        <p:spPr bwMode="auto">
          <a:xfrm>
            <a:off x="3276600" y="3644900"/>
            <a:ext cx="26320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Бюджетный процесс</a:t>
            </a:r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 flipV="1">
            <a:off x="2411413" y="4292600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24"/>
          <p:cNvSpPr>
            <a:spLocks noChangeShapeType="1"/>
          </p:cNvSpPr>
          <p:nvPr/>
        </p:nvSpPr>
        <p:spPr bwMode="auto">
          <a:xfrm>
            <a:off x="4572000" y="4797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25"/>
          <p:cNvSpPr>
            <a:spLocks noChangeShapeType="1"/>
          </p:cNvSpPr>
          <p:nvPr/>
        </p:nvSpPr>
        <p:spPr bwMode="auto">
          <a:xfrm>
            <a:off x="6227763" y="4149725"/>
            <a:ext cx="5762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2555875" y="31416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>
            <a:off x="4716463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29"/>
          <p:cNvSpPr>
            <a:spLocks noChangeShapeType="1"/>
          </p:cNvSpPr>
          <p:nvPr/>
        </p:nvSpPr>
        <p:spPr bwMode="auto">
          <a:xfrm flipH="1">
            <a:off x="6084888" y="3500438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AutoShape 31"/>
          <p:cNvSpPr>
            <a:spLocks noChangeArrowheads="1"/>
          </p:cNvSpPr>
          <p:nvPr/>
        </p:nvSpPr>
        <p:spPr bwMode="auto">
          <a:xfrm>
            <a:off x="2484438" y="1628775"/>
            <a:ext cx="792162" cy="431800"/>
          </a:xfrm>
          <a:prstGeom prst="curvedDownArrow">
            <a:avLst>
              <a:gd name="adj1" fmla="val 36691"/>
              <a:gd name="adj2" fmla="val 7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AutoShape 33"/>
          <p:cNvSpPr>
            <a:spLocks noChangeArrowheads="1"/>
          </p:cNvSpPr>
          <p:nvPr/>
        </p:nvSpPr>
        <p:spPr bwMode="auto">
          <a:xfrm>
            <a:off x="8459788" y="3933825"/>
            <a:ext cx="288925" cy="574675"/>
          </a:xfrm>
          <a:prstGeom prst="curvedLeftArrow">
            <a:avLst>
              <a:gd name="adj1" fmla="val 39780"/>
              <a:gd name="adj2" fmla="val 795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6" name="AutoShape 35"/>
          <p:cNvSpPr>
            <a:spLocks noChangeArrowheads="1"/>
          </p:cNvSpPr>
          <p:nvPr/>
        </p:nvSpPr>
        <p:spPr bwMode="auto">
          <a:xfrm>
            <a:off x="6372225" y="1773238"/>
            <a:ext cx="1223963" cy="360362"/>
          </a:xfrm>
          <a:prstGeom prst="curvedDownArrow">
            <a:avLst>
              <a:gd name="adj1" fmla="val 67930"/>
              <a:gd name="adj2" fmla="val 1358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7" name="AutoShape 37"/>
          <p:cNvSpPr>
            <a:spLocks noChangeArrowheads="1"/>
          </p:cNvSpPr>
          <p:nvPr/>
        </p:nvSpPr>
        <p:spPr bwMode="auto">
          <a:xfrm flipH="1">
            <a:off x="5795963" y="6021388"/>
            <a:ext cx="1008062" cy="647700"/>
          </a:xfrm>
          <a:prstGeom prst="curvedUpArrow">
            <a:avLst>
              <a:gd name="adj1" fmla="val 31127"/>
              <a:gd name="adj2" fmla="val 6225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8" name="AutoShape 38"/>
          <p:cNvSpPr>
            <a:spLocks noChangeArrowheads="1"/>
          </p:cNvSpPr>
          <p:nvPr/>
        </p:nvSpPr>
        <p:spPr bwMode="auto">
          <a:xfrm flipV="1">
            <a:off x="395288" y="3573463"/>
            <a:ext cx="431800" cy="765175"/>
          </a:xfrm>
          <a:prstGeom prst="curvedRightArrow">
            <a:avLst>
              <a:gd name="adj1" fmla="val 35441"/>
              <a:gd name="adj2" fmla="val 708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9" name="AutoShape 40"/>
          <p:cNvSpPr>
            <a:spLocks noChangeArrowheads="1"/>
          </p:cNvSpPr>
          <p:nvPr/>
        </p:nvSpPr>
        <p:spPr bwMode="auto">
          <a:xfrm rot="11255871" flipV="1">
            <a:off x="1979613" y="6237288"/>
            <a:ext cx="1150937" cy="360362"/>
          </a:xfrm>
          <a:prstGeom prst="curvedUpArrow">
            <a:avLst>
              <a:gd name="adj1" fmla="val 63877"/>
              <a:gd name="adj2" fmla="val 1277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Form"/>
          <p:cNvSpPr>
            <a:spLocks noEditPoints="1" noChangeArrowheads="1"/>
          </p:cNvSpPr>
          <p:nvPr/>
        </p:nvSpPr>
        <p:spPr bwMode="auto">
          <a:xfrm>
            <a:off x="250825" y="404813"/>
            <a:ext cx="4392613" cy="61198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2" name="Form"/>
          <p:cNvSpPr>
            <a:spLocks noEditPoints="1" noChangeArrowheads="1"/>
          </p:cNvSpPr>
          <p:nvPr/>
        </p:nvSpPr>
        <p:spPr bwMode="auto">
          <a:xfrm>
            <a:off x="4932363" y="333375"/>
            <a:ext cx="4032250" cy="62642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1331913" y="1125538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1116013" y="83661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  <a:r>
              <a:rPr lang="ru-RU" sz="1600"/>
              <a:t> </a:t>
            </a:r>
          </a:p>
        </p:txBody>
      </p:sp>
      <p:sp>
        <p:nvSpPr>
          <p:cNvPr id="16390" name="AutoShape 16"/>
          <p:cNvSpPr>
            <a:spLocks noChangeArrowheads="1"/>
          </p:cNvSpPr>
          <p:nvPr/>
        </p:nvSpPr>
        <p:spPr bwMode="auto">
          <a:xfrm>
            <a:off x="2051050" y="765175"/>
            <a:ext cx="144463" cy="48577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Text Box 17"/>
          <p:cNvSpPr txBox="1">
            <a:spLocks noChangeArrowheads="1"/>
          </p:cNvSpPr>
          <p:nvPr/>
        </p:nvSpPr>
        <p:spPr bwMode="auto">
          <a:xfrm>
            <a:off x="2411413" y="836613"/>
            <a:ext cx="1150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6392" name="Text Box 18"/>
          <p:cNvSpPr txBox="1">
            <a:spLocks noChangeArrowheads="1"/>
          </p:cNvSpPr>
          <p:nvPr/>
        </p:nvSpPr>
        <p:spPr bwMode="auto">
          <a:xfrm>
            <a:off x="1187450" y="1341438"/>
            <a:ext cx="287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Профицитный бюджет</a:t>
            </a:r>
          </a:p>
        </p:txBody>
      </p:sp>
      <p:sp>
        <p:nvSpPr>
          <p:cNvPr id="16393" name="Text Box 19"/>
          <p:cNvSpPr txBox="1">
            <a:spLocks noChangeArrowheads="1"/>
          </p:cNvSpPr>
          <p:nvPr/>
        </p:nvSpPr>
        <p:spPr bwMode="auto">
          <a:xfrm>
            <a:off x="1187450" y="2205038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</a:p>
        </p:txBody>
      </p:sp>
      <p:sp>
        <p:nvSpPr>
          <p:cNvPr id="16394" name="Text Box 20"/>
          <p:cNvSpPr txBox="1">
            <a:spLocks noChangeArrowheads="1"/>
          </p:cNvSpPr>
          <p:nvPr/>
        </p:nvSpPr>
        <p:spPr bwMode="auto">
          <a:xfrm>
            <a:off x="2563813" y="2276475"/>
            <a:ext cx="1073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6395" name="AutoShape 22"/>
          <p:cNvSpPr>
            <a:spLocks noChangeArrowheads="1"/>
          </p:cNvSpPr>
          <p:nvPr/>
        </p:nvSpPr>
        <p:spPr bwMode="auto">
          <a:xfrm>
            <a:off x="2195513" y="2133600"/>
            <a:ext cx="144462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Text Box 23"/>
          <p:cNvSpPr txBox="1">
            <a:spLocks noChangeArrowheads="1"/>
          </p:cNvSpPr>
          <p:nvPr/>
        </p:nvSpPr>
        <p:spPr bwMode="auto">
          <a:xfrm>
            <a:off x="1403350" y="2636838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Дефицитный бюджет</a:t>
            </a:r>
          </a:p>
        </p:txBody>
      </p:sp>
      <p:sp>
        <p:nvSpPr>
          <p:cNvPr id="16397" name="Text Box 24"/>
          <p:cNvSpPr txBox="1">
            <a:spLocks noChangeArrowheads="1"/>
          </p:cNvSpPr>
          <p:nvPr/>
        </p:nvSpPr>
        <p:spPr bwMode="auto">
          <a:xfrm>
            <a:off x="1187450" y="378936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доход</a:t>
            </a:r>
          </a:p>
        </p:txBody>
      </p:sp>
      <p:sp>
        <p:nvSpPr>
          <p:cNvPr id="16398" name="AutoShape 25"/>
          <p:cNvSpPr>
            <a:spLocks noChangeArrowheads="1"/>
          </p:cNvSpPr>
          <p:nvPr/>
        </p:nvSpPr>
        <p:spPr bwMode="auto">
          <a:xfrm>
            <a:off x="1908175" y="3860800"/>
            <a:ext cx="503238" cy="288925"/>
          </a:xfrm>
          <a:prstGeom prst="leftRightArrow">
            <a:avLst>
              <a:gd name="adj1" fmla="val 50000"/>
              <a:gd name="adj2" fmla="val 34835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Text Box 26"/>
          <p:cNvSpPr txBox="1">
            <a:spLocks noChangeArrowheads="1"/>
          </p:cNvSpPr>
          <p:nvPr/>
        </p:nvSpPr>
        <p:spPr bwMode="auto">
          <a:xfrm>
            <a:off x="2555875" y="3789363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/>
              <a:t>расход</a:t>
            </a:r>
          </a:p>
        </p:txBody>
      </p:sp>
      <p:sp>
        <p:nvSpPr>
          <p:cNvPr id="16400" name="Text Box 28"/>
          <p:cNvSpPr txBox="1">
            <a:spLocks noChangeArrowheads="1"/>
          </p:cNvSpPr>
          <p:nvPr/>
        </p:nvSpPr>
        <p:spPr bwMode="auto">
          <a:xfrm>
            <a:off x="1258888" y="4437063"/>
            <a:ext cx="2449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/>
              <a:t>Сбалансированный бюджет</a:t>
            </a:r>
          </a:p>
        </p:txBody>
      </p:sp>
      <p:sp>
        <p:nvSpPr>
          <p:cNvPr id="16401" name="Text Box 29"/>
          <p:cNvSpPr txBox="1">
            <a:spLocks noChangeArrowheads="1"/>
          </p:cNvSpPr>
          <p:nvPr/>
        </p:nvSpPr>
        <p:spPr bwMode="auto">
          <a:xfrm>
            <a:off x="5867400" y="549275"/>
            <a:ext cx="3025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Доходы </a:t>
            </a:r>
            <a:r>
              <a:rPr lang="ru-RU" sz="1400" i="1"/>
              <a:t>бюджета Кринично-Лугского сельского поселения -поступающие в бюджет поселения денежные средства</a:t>
            </a:r>
          </a:p>
        </p:txBody>
      </p:sp>
      <p:sp>
        <p:nvSpPr>
          <p:cNvPr id="16402" name="Text Box 30"/>
          <p:cNvSpPr txBox="1">
            <a:spLocks noChangeArrowheads="1"/>
          </p:cNvSpPr>
          <p:nvPr/>
        </p:nvSpPr>
        <p:spPr bwMode="auto">
          <a:xfrm>
            <a:off x="5940425" y="1557338"/>
            <a:ext cx="30241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Расходы</a:t>
            </a:r>
            <a:r>
              <a:rPr lang="ru-RU" sz="1400"/>
              <a:t> </a:t>
            </a:r>
            <a:r>
              <a:rPr lang="ru-RU" sz="1400" i="1"/>
              <a:t>бюджета Кринично-Лугского сельского поселения -выплачиваемые из бюджета поселения денежные средства</a:t>
            </a:r>
          </a:p>
        </p:txBody>
      </p:sp>
      <p:sp>
        <p:nvSpPr>
          <p:cNvPr id="16403" name="Text Box 31"/>
          <p:cNvSpPr txBox="1">
            <a:spLocks noChangeArrowheads="1"/>
          </p:cNvSpPr>
          <p:nvPr/>
        </p:nvSpPr>
        <p:spPr bwMode="auto">
          <a:xfrm>
            <a:off x="5867400" y="2565400"/>
            <a:ext cx="30257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Дефицит бюджета</a:t>
            </a:r>
            <a:r>
              <a:rPr lang="ru-RU" sz="1400"/>
              <a:t> -</a:t>
            </a:r>
            <a:r>
              <a:rPr lang="ru-RU" sz="1400" i="1"/>
              <a:t>превышение расходов над доходами. При его наличии принимается решение об источниках покрытия дефицита: имеющиеся остатки или взять в долг (кредит) </a:t>
            </a:r>
          </a:p>
        </p:txBody>
      </p:sp>
      <p:sp>
        <p:nvSpPr>
          <p:cNvPr id="16404" name="Text Box 32"/>
          <p:cNvSpPr txBox="1">
            <a:spLocks noChangeArrowheads="1"/>
          </p:cNvSpPr>
          <p:nvPr/>
        </p:nvSpPr>
        <p:spPr bwMode="auto">
          <a:xfrm>
            <a:off x="5867400" y="4005263"/>
            <a:ext cx="309721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u="sng"/>
              <a:t>Профицит бюджета</a:t>
            </a:r>
            <a:r>
              <a:rPr lang="ru-RU" sz="1400"/>
              <a:t> – </a:t>
            </a:r>
            <a:r>
              <a:rPr lang="ru-RU" sz="1400" i="1"/>
              <a:t>превышение доходов над расходами. При его наличии принимается решение как использовать: накапливать резервы, остатки, погашать долг</a:t>
            </a:r>
            <a:r>
              <a:rPr lang="ru-RU" sz="14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395288" y="3284538"/>
            <a:ext cx="2305050" cy="3313112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492500" y="3284538"/>
            <a:ext cx="2447925" cy="3313112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6516688" y="3284538"/>
            <a:ext cx="2376487" cy="3240087"/>
          </a:xfrm>
          <a:prstGeom prst="rect">
            <a:avLst/>
          </a:prstGeom>
          <a:solidFill>
            <a:srgbClr val="DFB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8"/>
          <p:cNvSpPr>
            <a:spLocks noChangeArrowheads="1"/>
          </p:cNvSpPr>
          <p:nvPr/>
        </p:nvSpPr>
        <p:spPr bwMode="auto">
          <a:xfrm>
            <a:off x="611188" y="1844675"/>
            <a:ext cx="1944687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9"/>
          <p:cNvSpPr>
            <a:spLocks noChangeArrowheads="1"/>
          </p:cNvSpPr>
          <p:nvPr/>
        </p:nvSpPr>
        <p:spPr bwMode="auto">
          <a:xfrm>
            <a:off x="3635375" y="1844675"/>
            <a:ext cx="2160588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10"/>
          <p:cNvSpPr>
            <a:spLocks noChangeArrowheads="1"/>
          </p:cNvSpPr>
          <p:nvPr/>
        </p:nvSpPr>
        <p:spPr bwMode="auto">
          <a:xfrm>
            <a:off x="6516688" y="1844675"/>
            <a:ext cx="2376487" cy="936625"/>
          </a:xfrm>
          <a:prstGeom prst="roundRect">
            <a:avLst>
              <a:gd name="adj" fmla="val 16667"/>
            </a:avLst>
          </a:prstGeom>
          <a:solidFill>
            <a:srgbClr val="D8D5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11"/>
          <p:cNvSpPr>
            <a:spLocks noChangeArrowheads="1"/>
          </p:cNvSpPr>
          <p:nvPr/>
        </p:nvSpPr>
        <p:spPr bwMode="auto">
          <a:xfrm>
            <a:off x="1258888" y="2852738"/>
            <a:ext cx="503237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2"/>
          <p:cNvSpPr>
            <a:spLocks noChangeArrowheads="1"/>
          </p:cNvSpPr>
          <p:nvPr/>
        </p:nvSpPr>
        <p:spPr bwMode="auto">
          <a:xfrm>
            <a:off x="4500563" y="2852738"/>
            <a:ext cx="576262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3"/>
          <p:cNvSpPr>
            <a:spLocks noChangeArrowheads="1"/>
          </p:cNvSpPr>
          <p:nvPr/>
        </p:nvSpPr>
        <p:spPr bwMode="auto">
          <a:xfrm>
            <a:off x="7524750" y="2852738"/>
            <a:ext cx="6477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827088" y="3333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u="sng"/>
              <a:t>Доходы бюджета-</a:t>
            </a:r>
            <a:r>
              <a:rPr lang="ru-RU" sz="1800"/>
              <a:t> поступающие в бюджет денежные средства, за исключением, являющихся источниками финансирования дефицита</a:t>
            </a:r>
          </a:p>
        </p:txBody>
      </p:sp>
      <p:sp>
        <p:nvSpPr>
          <p:cNvPr id="17420" name="AutoShape 16"/>
          <p:cNvSpPr>
            <a:spLocks noChangeArrowheads="1"/>
          </p:cNvSpPr>
          <p:nvPr/>
        </p:nvSpPr>
        <p:spPr bwMode="auto">
          <a:xfrm>
            <a:off x="2700338" y="1125538"/>
            <a:ext cx="4464050" cy="431800"/>
          </a:xfrm>
          <a:prstGeom prst="flowChartAlternateProcess">
            <a:avLst/>
          </a:prstGeom>
          <a:solidFill>
            <a:srgbClr val="C8C4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Rectangle 18"/>
          <p:cNvSpPr>
            <a:spLocks noChangeArrowheads="1"/>
          </p:cNvSpPr>
          <p:nvPr/>
        </p:nvSpPr>
        <p:spPr bwMode="auto">
          <a:xfrm>
            <a:off x="3851275" y="1196975"/>
            <a:ext cx="1944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Доходы бюджета</a:t>
            </a:r>
          </a:p>
        </p:txBody>
      </p:sp>
      <p:sp>
        <p:nvSpPr>
          <p:cNvPr id="17422" name="Text Box 19"/>
          <p:cNvSpPr txBox="1">
            <a:spLocks noChangeArrowheads="1"/>
          </p:cNvSpPr>
          <p:nvPr/>
        </p:nvSpPr>
        <p:spPr bwMode="auto">
          <a:xfrm>
            <a:off x="827088" y="1989138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Налоговые доходы</a:t>
            </a:r>
          </a:p>
        </p:txBody>
      </p:sp>
      <p:sp>
        <p:nvSpPr>
          <p:cNvPr id="17423" name="Text Box 20"/>
          <p:cNvSpPr txBox="1">
            <a:spLocks noChangeArrowheads="1"/>
          </p:cNvSpPr>
          <p:nvPr/>
        </p:nvSpPr>
        <p:spPr bwMode="auto">
          <a:xfrm>
            <a:off x="3779838" y="2060575"/>
            <a:ext cx="1944687" cy="641350"/>
          </a:xfrm>
          <a:prstGeom prst="rect">
            <a:avLst/>
          </a:prstGeom>
          <a:solidFill>
            <a:srgbClr val="D8D5E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Неналоговые доходы</a:t>
            </a:r>
          </a:p>
        </p:txBody>
      </p:sp>
      <p:sp>
        <p:nvSpPr>
          <p:cNvPr id="17424" name="Text Box 21"/>
          <p:cNvSpPr txBox="1">
            <a:spLocks noChangeArrowheads="1"/>
          </p:cNvSpPr>
          <p:nvPr/>
        </p:nvSpPr>
        <p:spPr bwMode="auto">
          <a:xfrm>
            <a:off x="6659563" y="2060575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Безвозмездные поступления</a:t>
            </a:r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395288" y="3284538"/>
            <a:ext cx="230505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dirty="0"/>
              <a:t>Поступления от уплаты налогов, установленных Налоговым Кодексом РФ:</a:t>
            </a: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468313" y="4221163"/>
            <a:ext cx="2159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dirty="0"/>
              <a:t>-налог на доходы физических лиц;</a:t>
            </a:r>
          </a:p>
          <a:p>
            <a:pPr>
              <a:spcBef>
                <a:spcPct val="50000"/>
              </a:spcBef>
            </a:pPr>
            <a:r>
              <a:rPr lang="ru-RU" sz="1300" dirty="0"/>
              <a:t>-единый сельскохозяйственный налог;</a:t>
            </a:r>
          </a:p>
          <a:p>
            <a:pPr>
              <a:spcBef>
                <a:spcPct val="50000"/>
              </a:spcBef>
            </a:pPr>
            <a:r>
              <a:rPr lang="ru-RU" sz="1300" dirty="0"/>
              <a:t>-налог на имущество физических лиц; </a:t>
            </a:r>
          </a:p>
          <a:p>
            <a:pPr>
              <a:spcBef>
                <a:spcPct val="50000"/>
              </a:spcBef>
            </a:pPr>
            <a:r>
              <a:rPr lang="ru-RU" sz="1300" dirty="0"/>
              <a:t>-земельный налог;</a:t>
            </a:r>
          </a:p>
          <a:p>
            <a:pPr>
              <a:spcBef>
                <a:spcPct val="50000"/>
              </a:spcBef>
            </a:pPr>
            <a:r>
              <a:rPr lang="ru-RU" sz="1300" dirty="0"/>
              <a:t>- госпошлина.</a:t>
            </a:r>
          </a:p>
        </p:txBody>
      </p:sp>
      <p:sp>
        <p:nvSpPr>
          <p:cNvPr id="17427" name="Text Box 24"/>
          <p:cNvSpPr txBox="1">
            <a:spLocks noChangeArrowheads="1"/>
          </p:cNvSpPr>
          <p:nvPr/>
        </p:nvSpPr>
        <p:spPr bwMode="auto">
          <a:xfrm>
            <a:off x="3492500" y="3284538"/>
            <a:ext cx="2447925" cy="319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dirty="0"/>
              <a:t>Платежи, установленные законодательством российской Федерации:</a:t>
            </a:r>
          </a:p>
          <a:p>
            <a:pPr>
              <a:spcBef>
                <a:spcPct val="50000"/>
              </a:spcBef>
            </a:pPr>
            <a:r>
              <a:rPr lang="ru-RU" sz="1300" dirty="0"/>
              <a:t>-доходы от использования муниципального имущества;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/>
              <a:t>доходы от реализации муниципального имущества;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/>
              <a:t> штрафы за нарушение законодательства</a:t>
            </a:r>
            <a:r>
              <a:rPr lang="ru-RU" sz="1300" dirty="0" smtClean="0"/>
              <a:t>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 smtClean="0"/>
              <a:t>средства инициативы граждан;</a:t>
            </a:r>
            <a:endParaRPr lang="ru-RU" sz="13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/>
              <a:t> прочие неналоговые </a:t>
            </a:r>
            <a:r>
              <a:rPr lang="ru-RU" sz="1300" dirty="0" smtClean="0"/>
              <a:t>доходы.</a:t>
            </a:r>
            <a:endParaRPr lang="ru-RU" sz="1300" dirty="0"/>
          </a:p>
        </p:txBody>
      </p:sp>
      <p:sp>
        <p:nvSpPr>
          <p:cNvPr id="17428" name="Text Box 25"/>
          <p:cNvSpPr txBox="1">
            <a:spLocks noChangeArrowheads="1"/>
          </p:cNvSpPr>
          <p:nvPr/>
        </p:nvSpPr>
        <p:spPr bwMode="auto">
          <a:xfrm>
            <a:off x="6732588" y="3573463"/>
            <a:ext cx="2087562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dirty="0"/>
              <a:t>Поступления от других бюджетов (межбюджетные трансферты: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/>
              <a:t>дотации;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/>
              <a:t> субсидии;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/>
              <a:t> </a:t>
            </a:r>
            <a:r>
              <a:rPr lang="ru-RU" sz="1300" dirty="0" smtClean="0"/>
              <a:t>субвенции;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300" dirty="0" smtClean="0"/>
              <a:t> иные межбюджетные трансферты.</a:t>
            </a:r>
            <a:endParaRPr lang="ru-RU" sz="1300" dirty="0"/>
          </a:p>
        </p:txBody>
      </p:sp>
      <p:sp>
        <p:nvSpPr>
          <p:cNvPr id="17429" name="AutoShape 22"/>
          <p:cNvSpPr>
            <a:spLocks noChangeArrowheads="1"/>
          </p:cNvSpPr>
          <p:nvPr/>
        </p:nvSpPr>
        <p:spPr bwMode="auto">
          <a:xfrm>
            <a:off x="4716463" y="1557338"/>
            <a:ext cx="6477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784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37853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Основные характеристики </a:t>
            </a:r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бюджета </a:t>
            </a:r>
            <a:r>
              <a:rPr lang="ru-RU" sz="2000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Кринично-Лугского</a:t>
            </a:r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сельского </a:t>
            </a:r>
            <a:r>
              <a:rPr lang="ru-RU" sz="20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поселения</a:t>
            </a:r>
            <a:endParaRPr lang="ru-RU" sz="1800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3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02113"/>
              </p:ext>
            </p:extLst>
          </p:nvPr>
        </p:nvGraphicFramePr>
        <p:xfrm>
          <a:off x="251520" y="1196753"/>
          <a:ext cx="8712969" cy="5541026"/>
        </p:xfrm>
        <a:graphic>
          <a:graphicData uri="http://schemas.openxmlformats.org/drawingml/2006/table">
            <a:tbl>
              <a:tblPr/>
              <a:tblGrid>
                <a:gridCol w="2456897"/>
                <a:gridCol w="1483449"/>
                <a:gridCol w="1590457"/>
                <a:gridCol w="1591083"/>
                <a:gridCol w="1591083"/>
              </a:tblGrid>
              <a:tr h="8640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2024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(уточненный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2025год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2026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2027 год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1D9"/>
                    </a:solidFill>
                  </a:tcPr>
                </a:tc>
              </a:tr>
              <a:tr h="4634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29 420,7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696,1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652,4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20 390,7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4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14 855,7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18 879,5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19 053,8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19 349,8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4619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871,2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576,8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6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13 925,8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945,4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043,9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464,1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4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30 378,6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696,1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652,4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20 390,7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6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Программные расходы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29 136,7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31 716,6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25 616,3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18 447,7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6936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Непрограммные расходы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1 241,9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979,5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3 036,1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1 943,0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</a:tr>
              <a:tr h="6936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-957,9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84368" y="868740"/>
            <a:ext cx="915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8207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125194"/>
              </p:ext>
            </p:extLst>
          </p:nvPr>
        </p:nvGraphicFramePr>
        <p:xfrm>
          <a:off x="467545" y="906701"/>
          <a:ext cx="8208912" cy="55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9" name="Text Box 6"/>
          <p:cNvSpPr txBox="1">
            <a:spLocks noChangeArrowheads="1"/>
          </p:cNvSpPr>
          <p:nvPr/>
        </p:nvSpPr>
        <p:spPr bwMode="auto">
          <a:xfrm>
            <a:off x="323850" y="260350"/>
            <a:ext cx="8496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/>
              <a:t>Структура </a:t>
            </a:r>
            <a:r>
              <a:rPr lang="ru-RU" sz="2000" b="1" i="1" dirty="0" smtClean="0"/>
              <a:t>доходов бюджета </a:t>
            </a:r>
            <a:r>
              <a:rPr lang="ru-RU" sz="2000" b="1" i="1" dirty="0" err="1"/>
              <a:t>Кринично-Лугского</a:t>
            </a:r>
            <a:r>
              <a:rPr lang="ru-RU" sz="2000" b="1" i="1" dirty="0"/>
              <a:t> сельского поселения</a:t>
            </a:r>
            <a:r>
              <a:rPr lang="ru-RU" sz="1600" dirty="0"/>
              <a:t> 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7452320" y="687388"/>
            <a:ext cx="1123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 dirty="0"/>
              <a:t>Тыс. рублей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139952" y="2636912"/>
            <a:ext cx="567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/>
              <a:t>554,7</a:t>
            </a:r>
            <a:endParaRPr lang="ru-RU" sz="1200" dirty="0"/>
          </a:p>
        </p:txBody>
      </p:sp>
      <p:sp>
        <p:nvSpPr>
          <p:cNvPr id="22542" name="Text Box 11"/>
          <p:cNvSpPr txBox="1">
            <a:spLocks noChangeArrowheads="1"/>
          </p:cNvSpPr>
          <p:nvPr/>
        </p:nvSpPr>
        <p:spPr bwMode="auto">
          <a:xfrm>
            <a:off x="2209800" y="1032873"/>
            <a:ext cx="7809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/>
              <a:t>13 925,8</a:t>
            </a:r>
            <a:endParaRPr lang="ru-RU" sz="1200" dirty="0"/>
          </a:p>
        </p:txBody>
      </p:sp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3995936" y="1030511"/>
            <a:ext cx="652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/>
              <a:t>9043,9</a:t>
            </a:r>
            <a:endParaRPr lang="ru-RU" sz="1200" dirty="0"/>
          </a:p>
        </p:txBody>
      </p:sp>
      <p:sp>
        <p:nvSpPr>
          <p:cNvPr id="22544" name="Text Box 13"/>
          <p:cNvSpPr txBox="1">
            <a:spLocks noChangeArrowheads="1"/>
          </p:cNvSpPr>
          <p:nvPr/>
        </p:nvSpPr>
        <p:spPr bwMode="auto">
          <a:xfrm>
            <a:off x="3201630" y="3914006"/>
            <a:ext cx="73289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dirty="0" smtClean="0"/>
              <a:t>18 879,5</a:t>
            </a:r>
            <a:endParaRPr lang="ru-RU" sz="1100" dirty="0"/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5530329" y="1052736"/>
            <a:ext cx="567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/>
              <a:t>464,1</a:t>
            </a:r>
            <a:endParaRPr lang="ru-RU" sz="1200" dirty="0"/>
          </a:p>
        </p:txBody>
      </p:sp>
      <p:sp>
        <p:nvSpPr>
          <p:cNvPr id="22546" name="Text Box 15"/>
          <p:cNvSpPr txBox="1">
            <a:spLocks noChangeArrowheads="1"/>
          </p:cNvSpPr>
          <p:nvPr/>
        </p:nvSpPr>
        <p:spPr bwMode="auto">
          <a:xfrm>
            <a:off x="4114733" y="3933056"/>
            <a:ext cx="69442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dirty="0" smtClean="0"/>
              <a:t>19053,8</a:t>
            </a:r>
            <a:endParaRPr lang="ru-RU" sz="1100" dirty="0"/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3124994" y="1052736"/>
            <a:ext cx="7809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/>
              <a:t>12 945,4</a:t>
            </a:r>
            <a:endParaRPr lang="ru-RU" sz="1200" dirty="0"/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5508104" y="1484784"/>
            <a:ext cx="567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/>
              <a:t>576,8</a:t>
            </a:r>
            <a:endParaRPr lang="ru-RU" sz="1200" dirty="0"/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5261628" y="3933056"/>
            <a:ext cx="7809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/>
              <a:t>19 926,6</a:t>
            </a:r>
            <a:endParaRPr lang="ru-RU" sz="1200" dirty="0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316128" y="3923204"/>
            <a:ext cx="643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 dirty="0" smtClean="0"/>
              <a:t>14855,7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231322" y="2791673"/>
            <a:ext cx="50206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 dirty="0" smtClean="0"/>
              <a:t>871,2</a:t>
            </a:r>
            <a:endParaRPr lang="ru-RU" sz="1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5148064" y="1191235"/>
            <a:ext cx="360040" cy="293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Text Box 24"/>
          <p:cNvSpPr txBox="1">
            <a:spLocks noChangeArrowheads="1"/>
          </p:cNvSpPr>
          <p:nvPr/>
        </p:nvSpPr>
        <p:spPr bwMode="auto">
          <a:xfrm>
            <a:off x="3492500" y="2060575"/>
            <a:ext cx="143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3563" name="Text Box 25"/>
          <p:cNvSpPr txBox="1">
            <a:spLocks noChangeArrowheads="1"/>
          </p:cNvSpPr>
          <p:nvPr/>
        </p:nvSpPr>
        <p:spPr bwMode="auto">
          <a:xfrm>
            <a:off x="179388" y="44624"/>
            <a:ext cx="8641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Кринично-Лугского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сельского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71" name="Line 46"/>
          <p:cNvSpPr>
            <a:spLocks noChangeShapeType="1"/>
          </p:cNvSpPr>
          <p:nvPr/>
        </p:nvSpPr>
        <p:spPr bwMode="auto">
          <a:xfrm flipV="1">
            <a:off x="5364163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Text Box 53"/>
          <p:cNvSpPr txBox="1">
            <a:spLocks noChangeArrowheads="1"/>
          </p:cNvSpPr>
          <p:nvPr/>
        </p:nvSpPr>
        <p:spPr bwMode="auto">
          <a:xfrm>
            <a:off x="6351588" y="17621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954417"/>
              </p:ext>
            </p:extLst>
          </p:nvPr>
        </p:nvGraphicFramePr>
        <p:xfrm>
          <a:off x="623466" y="941933"/>
          <a:ext cx="8208912" cy="5686013"/>
        </p:xfrm>
        <a:graphic>
          <a:graphicData uri="http://schemas.openxmlformats.org/drawingml/2006/table">
            <a:tbl>
              <a:tblPr/>
              <a:tblGrid>
                <a:gridCol w="3168352"/>
                <a:gridCol w="1368152"/>
                <a:gridCol w="1152128"/>
                <a:gridCol w="1296144"/>
                <a:gridCol w="1224136"/>
              </a:tblGrid>
              <a:tr h="828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2026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2027 год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519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3 338,6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3 109,6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3 228,3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3 362,5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483,5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3 881,8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4 037,1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895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6 614,7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11 471,1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11 371,1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11 371,1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488,3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74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ущерба/ Доходы от продажи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0,9/250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  <a:tr h="45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13 925,8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945,4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043,9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464,1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AF0"/>
                    </a:solidFill>
                  </a:tcPr>
                </a:tc>
              </a:tr>
              <a:tr h="45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696,1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652,4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20 390,7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5EB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456496"/>
            <a:ext cx="915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23850" y="260350"/>
            <a:ext cx="8496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/>
              <a:t>Структура </a:t>
            </a:r>
            <a:r>
              <a:rPr lang="ru-RU" sz="2000" b="1" i="1" dirty="0" smtClean="0"/>
              <a:t>расходов бюджета </a:t>
            </a:r>
            <a:r>
              <a:rPr lang="ru-RU" sz="2000" b="1" i="1" dirty="0" err="1"/>
              <a:t>Кринично-Лугского</a:t>
            </a:r>
            <a:r>
              <a:rPr lang="ru-RU" sz="2000" b="1" i="1" dirty="0"/>
              <a:t> сельского поселения</a:t>
            </a:r>
            <a:r>
              <a:rPr lang="ru-RU" sz="1600" dirty="0"/>
              <a:t> </a:t>
            </a: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761406"/>
              </p:ext>
            </p:extLst>
          </p:nvPr>
        </p:nvGraphicFramePr>
        <p:xfrm>
          <a:off x="467545" y="906701"/>
          <a:ext cx="8208912" cy="55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6284" y="829736"/>
            <a:ext cx="915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59424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1126</TotalTime>
  <Words>995</Words>
  <Application>Microsoft Office PowerPoint</Application>
  <PresentationFormat>Экран (4:3)</PresentationFormat>
  <Paragraphs>314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 5</dc:creator>
  <cp:lastModifiedBy>Е.-Валерьевна</cp:lastModifiedBy>
  <cp:revision>67</cp:revision>
  <dcterms:created xsi:type="dcterms:W3CDTF">2017-03-01T10:28:27Z</dcterms:created>
  <dcterms:modified xsi:type="dcterms:W3CDTF">2025-01-21T19:10:40Z</dcterms:modified>
</cp:coreProperties>
</file>