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3" r:id="rId8"/>
    <p:sldId id="265" r:id="rId9"/>
    <p:sldId id="269" r:id="rId10"/>
    <p:sldId id="268" r:id="rId11"/>
    <p:sldId id="266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D5EB"/>
    <a:srgbClr val="FEFAF0"/>
    <a:srgbClr val="F9CBF4"/>
    <a:srgbClr val="FDEDFB"/>
    <a:srgbClr val="F298E7"/>
    <a:srgbClr val="B7B1D9"/>
    <a:srgbClr val="00FF99"/>
    <a:srgbClr val="00CC99"/>
    <a:srgbClr val="7CEC28"/>
    <a:srgbClr val="79A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6" autoAdjust="0"/>
    <p:restoredTop sz="94618" autoAdjust="0"/>
  </p:normalViewPr>
  <p:slideViewPr>
    <p:cSldViewPr>
      <p:cViewPr>
        <p:scale>
          <a:sx n="100" d="100"/>
          <a:sy n="100" d="100"/>
        </p:scale>
        <p:origin x="-294" y="-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8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380952380952381"/>
          <c:y val="6.235011990407674E-2"/>
          <c:w val="0.58730158730158732"/>
          <c:h val="0.79856115107913672"/>
        </c:manualLayout>
      </c:layout>
      <c:bar3DChart>
        <c:barDir val="col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Налоговые доходы</c:v>
                </c:pt>
              </c:strCache>
            </c:strRef>
          </c:tx>
          <c:spPr>
            <a:gradFill rotWithShape="0">
              <a:gsLst>
                <a:gs pos="0">
                  <a:srgbClr xmlns:mc="http://schemas.openxmlformats.org/markup-compatibility/2006" xmlns:a14="http://schemas.microsoft.com/office/drawing/2010/main" val="FFCC00" mc:Ignorable="a14" a14:legacySpreadsheetColorIndex="51"/>
                </a:gs>
                <a:gs pos="100000">
                  <a:srgbClr xmlns:mc="http://schemas.openxmlformats.org/markup-compatibility/2006" xmlns:a14="http://schemas.microsoft.com/office/drawing/2010/main" val="000000" mc:Ignorable="a14" a14:legacySpreadsheetColorIndex="51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5101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Sheet1!$B$1:$F$1</c:f>
              <c:strCache>
                <c:ptCount val="5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  <c:pt idx="4">
                  <c:v>годы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14855.7</c:v>
                </c:pt>
                <c:pt idx="1">
                  <c:v>18879.5</c:v>
                </c:pt>
                <c:pt idx="2">
                  <c:v>19053.8</c:v>
                </c:pt>
                <c:pt idx="3">
                  <c:v>19349.8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Неналоговые </c:v>
                </c:pt>
              </c:strCache>
            </c:strRef>
          </c:tx>
          <c:spPr>
            <a:gradFill rotWithShape="0">
              <a:gsLst>
                <a:gs pos="12000">
                  <a:srgbClr xmlns:mc="http://schemas.openxmlformats.org/markup-compatibility/2006" xmlns:a14="http://schemas.microsoft.com/office/drawing/2010/main" val="CC99FF" mc:Ignorable="a14" a14:legacySpreadsheetColorIndex="46"/>
                </a:gs>
                <a:gs pos="100000">
                  <a:srgbClr xmlns:mc="http://schemas.openxmlformats.org/markup-compatibility/2006" xmlns:a14="http://schemas.microsoft.com/office/drawing/2010/main" val="000000" mc:Ignorable="a14" a14:legacySpreadsheetColorIndex="46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5101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Sheet1!$B$1:$F$1</c:f>
              <c:strCache>
                <c:ptCount val="5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  <c:pt idx="4">
                  <c:v>годы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  <c:pt idx="0">
                  <c:v>639.20000000000005</c:v>
                </c:pt>
                <c:pt idx="1">
                  <c:v>871.2</c:v>
                </c:pt>
                <c:pt idx="2">
                  <c:v>554.70000000000005</c:v>
                </c:pt>
                <c:pt idx="3">
                  <c:v>576.79999999999995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Безвозмездные поступления 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 w="15101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Sheet1!$B$1:$F$1</c:f>
              <c:strCache>
                <c:ptCount val="5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  <c:pt idx="4">
                  <c:v>годы</c:v>
                </c:pt>
              </c:strCache>
            </c:strRef>
          </c:cat>
          <c:val>
            <c:numRef>
              <c:f>Sheet1!$B$4:$F$4</c:f>
              <c:numCache>
                <c:formatCode>General</c:formatCode>
                <c:ptCount val="5"/>
                <c:pt idx="0">
                  <c:v>13925.8</c:v>
                </c:pt>
                <c:pt idx="1">
                  <c:v>12945.4</c:v>
                </c:pt>
                <c:pt idx="2">
                  <c:v>9043.9</c:v>
                </c:pt>
                <c:pt idx="3">
                  <c:v>464.1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</c:strCache>
            </c:strRef>
          </c:tx>
          <c:spPr>
            <a:solidFill>
              <a:schemeClr val="folHlink"/>
            </a:solidFill>
            <a:ln w="15101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Sheet1!$B$1:$F$1</c:f>
              <c:strCache>
                <c:ptCount val="5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  <c:pt idx="4">
                  <c:v>годы</c:v>
                </c:pt>
              </c:strCache>
            </c:strRef>
          </c:cat>
          <c:val>
            <c:numRef>
              <c:f>Sheet1!$B$5:$F$5</c:f>
              <c:numCache>
                <c:formatCode>General</c:formatCode>
                <c:ptCount val="5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cylinder"/>
        <c:axId val="14291712"/>
        <c:axId val="14293632"/>
        <c:axId val="0"/>
      </c:bar3DChart>
      <c:catAx>
        <c:axId val="14291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7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14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4293632"/>
        <c:crosses val="autoZero"/>
        <c:auto val="1"/>
        <c:lblAlgn val="ctr"/>
        <c:lblOffset val="100"/>
        <c:noMultiLvlLbl val="0"/>
      </c:catAx>
      <c:valAx>
        <c:axId val="14293632"/>
        <c:scaling>
          <c:orientation val="minMax"/>
        </c:scaling>
        <c:delete val="0"/>
        <c:axPos val="l"/>
        <c:majorGridlines>
          <c:spPr>
            <a:ln w="3775">
              <a:solidFill>
                <a:schemeClr val="tx1"/>
              </a:solidFill>
              <a:prstDash val="solid"/>
            </a:ln>
          </c:spPr>
        </c:majorGridlines>
        <c:numFmt formatCode="0%" sourceLinked="1"/>
        <c:majorTickMark val="out"/>
        <c:minorTickMark val="none"/>
        <c:tickLblPos val="nextTo"/>
        <c:spPr>
          <a:ln w="37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14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4291712"/>
        <c:crosses val="autoZero"/>
        <c:crossBetween val="between"/>
      </c:valAx>
      <c:spPr>
        <a:noFill/>
        <a:ln w="30202">
          <a:noFill/>
        </a:ln>
      </c:spPr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74285710287990991"/>
          <c:y val="0.20419248924682895"/>
          <c:w val="0.25714289712009009"/>
          <c:h val="0.37665578874883987"/>
        </c:manualLayout>
      </c:layout>
      <c:overlay val="0"/>
      <c:spPr>
        <a:noFill/>
        <a:ln w="3775">
          <a:solidFill>
            <a:schemeClr val="tx1"/>
          </a:solidFill>
          <a:prstDash val="solid"/>
        </a:ln>
      </c:spPr>
      <c:txPr>
        <a:bodyPr/>
        <a:lstStyle/>
        <a:p>
          <a:pPr>
            <a:defRPr sz="196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14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8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1548071169480194"/>
          <c:y val="0.1197201643074593"/>
          <c:w val="0.57819367536160704"/>
          <c:h val="0.67984761970453689"/>
        </c:manualLayout>
      </c:layout>
      <c:bar3DChart>
        <c:barDir val="col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общегосударственные вопросы</c:v>
                </c:pt>
              </c:strCache>
            </c:strRef>
          </c:tx>
          <c:spPr>
            <a:gradFill rotWithShape="0">
              <a:gsLst>
                <a:gs pos="0">
                  <a:srgbClr xmlns:mc="http://schemas.openxmlformats.org/markup-compatibility/2006" xmlns:a14="http://schemas.microsoft.com/office/drawing/2010/main" val="FFCC00" mc:Ignorable="a14" a14:legacySpreadsheetColorIndex="51"/>
                </a:gs>
                <a:gs pos="100000">
                  <a:srgbClr xmlns:mc="http://schemas.openxmlformats.org/markup-compatibility/2006" xmlns:a14="http://schemas.microsoft.com/office/drawing/2010/main" val="000000" mc:Ignorable="a14" a14:legacySpreadsheetColorIndex="51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5101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Sheet1!$B$1:$F$1</c:f>
              <c:strCache>
                <c:ptCount val="5"/>
                <c:pt idx="0">
                  <c:v>2024</c:v>
                </c:pt>
                <c:pt idx="1">
                  <c:v>2025</c:v>
                </c:pt>
                <c:pt idx="4">
                  <c:v>годы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11624.6</c:v>
                </c:pt>
                <c:pt idx="1">
                  <c:v>12984.8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культура, кинематография</c:v>
                </c:pt>
              </c:strCache>
            </c:strRef>
          </c:tx>
          <c:spPr>
            <a:gradFill rotWithShape="0">
              <a:gsLst>
                <a:gs pos="12000">
                  <a:srgbClr xmlns:mc="http://schemas.openxmlformats.org/markup-compatibility/2006" xmlns:a14="http://schemas.microsoft.com/office/drawing/2010/main" val="CC99FF" mc:Ignorable="a14" a14:legacySpreadsheetColorIndex="46"/>
                </a:gs>
                <a:gs pos="100000">
                  <a:srgbClr xmlns:mc="http://schemas.openxmlformats.org/markup-compatibility/2006" xmlns:a14="http://schemas.microsoft.com/office/drawing/2010/main" val="000000" mc:Ignorable="a14" a14:legacySpreadsheetColorIndex="46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5101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Sheet1!$B$1:$F$1</c:f>
              <c:strCache>
                <c:ptCount val="5"/>
                <c:pt idx="0">
                  <c:v>2024</c:v>
                </c:pt>
                <c:pt idx="1">
                  <c:v>2025</c:v>
                </c:pt>
                <c:pt idx="4">
                  <c:v>годы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  <c:pt idx="0">
                  <c:v>361.6</c:v>
                </c:pt>
                <c:pt idx="1">
                  <c:v>410.8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жилищно-коммунальное хозяйство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 w="15101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Sheet1!$B$1:$F$1</c:f>
              <c:strCache>
                <c:ptCount val="5"/>
                <c:pt idx="0">
                  <c:v>2024</c:v>
                </c:pt>
                <c:pt idx="1">
                  <c:v>2025</c:v>
                </c:pt>
                <c:pt idx="4">
                  <c:v>годы</c:v>
                </c:pt>
              </c:strCache>
            </c:strRef>
          </c:cat>
          <c:val>
            <c:numRef>
              <c:f>Sheet1!$B$4:$F$4</c:f>
              <c:numCache>
                <c:formatCode>General</c:formatCode>
                <c:ptCount val="5"/>
                <c:pt idx="0">
                  <c:v>49.4</c:v>
                </c:pt>
                <c:pt idx="1">
                  <c:v>30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национальнаяоборона</c:v>
                </c:pt>
              </c:strCache>
            </c:strRef>
          </c:tx>
          <c:spPr>
            <a:solidFill>
              <a:schemeClr val="folHlink"/>
            </a:solidFill>
            <a:ln w="15101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Sheet1!$B$1:$F$1</c:f>
              <c:strCache>
                <c:ptCount val="5"/>
                <c:pt idx="0">
                  <c:v>2024</c:v>
                </c:pt>
                <c:pt idx="1">
                  <c:v>2025</c:v>
                </c:pt>
                <c:pt idx="4">
                  <c:v>годы</c:v>
                </c:pt>
              </c:strCache>
            </c:strRef>
          </c:cat>
          <c:val>
            <c:numRef>
              <c:f>Sheet1!$B$5:$F$5</c:f>
              <c:numCache>
                <c:formatCode>General</c:formatCode>
                <c:ptCount val="5"/>
                <c:pt idx="0">
                  <c:v>3.3</c:v>
                </c:pt>
                <c:pt idx="1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169546112"/>
        <c:axId val="145502208"/>
        <c:axId val="0"/>
      </c:bar3DChart>
      <c:catAx>
        <c:axId val="169546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25400">
            <a:noFill/>
          </a:ln>
        </c:spPr>
        <c:txPr>
          <a:bodyPr rot="0" vert="horz"/>
          <a:lstStyle/>
          <a:p>
            <a:pPr>
              <a:defRPr sz="214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45502208"/>
        <c:crosses val="autoZero"/>
        <c:auto val="1"/>
        <c:lblAlgn val="ctr"/>
        <c:lblOffset val="100"/>
        <c:noMultiLvlLbl val="0"/>
      </c:catAx>
      <c:valAx>
        <c:axId val="145502208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low"/>
        <c:spPr>
          <a:ln w="37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14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6954611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2387083696353427"/>
          <c:y val="6.8437491243234394E-2"/>
          <c:w val="0.23590458759942853"/>
          <c:h val="0.93156250875676561"/>
        </c:manualLayout>
      </c:layout>
      <c:overlay val="0"/>
      <c:spPr>
        <a:noFill/>
        <a:ln w="3775">
          <a:solidFill>
            <a:schemeClr val="tx1"/>
          </a:solidFill>
          <a:prstDash val="solid"/>
        </a:ln>
      </c:spPr>
      <c:txPr>
        <a:bodyPr/>
        <a:lstStyle/>
        <a:p>
          <a:pPr>
            <a:defRPr sz="14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14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0.57018</cdr:x>
      <cdr:y>0.12872</cdr:y>
    </cdr:from>
    <cdr:to>
      <cdr:x>0.61674</cdr:x>
      <cdr:y>0.12872</cdr:y>
    </cdr:to>
    <cdr:cxnSp macro="">
      <cdr:nvCxnSpPr>
        <cdr:cNvPr id="3" name="Прямая со стрелкой 2"/>
        <cdr:cNvCxnSpPr/>
      </cdr:nvCxnSpPr>
      <cdr:spPr>
        <a:xfrm xmlns:a="http://schemas.openxmlformats.org/drawingml/2006/main">
          <a:off x="4680519" y="716582"/>
          <a:ext cx="382265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0.23348</cdr:x>
      <cdr:y>0.38282</cdr:y>
    </cdr:from>
    <cdr:to>
      <cdr:x>0.29525</cdr:x>
      <cdr:y>0.44749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916637" y="2131193"/>
          <a:ext cx="507015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639,2</a:t>
          </a:r>
          <a:endParaRPr lang="ru-RU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6F25E-4DCD-4B98-8208-1FE36661C30B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FAF35-498F-414C-A7AD-D4C7A3C5B2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F5235-074F-4DF9-B273-0311B82CE7E2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7ABBC-644F-41DB-86BF-A353F9229D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79161-AC85-4BEB-BC85-76EEA08A4060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5B1BD-61B0-40CB-AD02-FAF808F7E2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1435D-4786-4B81-ACA2-E70BA8FCA7FD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F05A3-33EE-48D3-AAB1-2E40A3D27B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EBED8-D64A-45C8-9A80-A27B6C936406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58325-E784-4765-95E7-4A8BE035A1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CBDE9-7C41-40EC-ACD5-195270083E10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A7511-4DC1-4EEE-9FDE-B6D360DE6D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25AA9-8686-48FF-A223-703A96F8BE30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E3E18-F7DC-4BC5-BB22-A25B06B7B2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728F-ED6F-4268-AC56-A90F7FBA329E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9E75F-8CFA-46B3-8EC6-6BB97B77DC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6C08F-E4EB-408A-B0A2-7DA3938CF78D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F987B-9812-409A-B72A-3C93B5BEA7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39BF48-CCF1-4BB2-B3AE-BCBEDA31C86B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46E4D-6825-4492-99DF-144EF98F3C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A09DF-D073-43C8-9426-351CF2C9D9DC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EF13E-6DE8-4534-A538-6B0506481E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ABFA247-F72E-4157-A3EF-81D1D403C711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3E5CEBD-15FD-4D33-B99B-E12A137246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6" r:id="rId2"/>
    <p:sldLayoutId id="2147483798" r:id="rId3"/>
    <p:sldLayoutId id="2147483795" r:id="rId4"/>
    <p:sldLayoutId id="2147483794" r:id="rId5"/>
    <p:sldLayoutId id="2147483793" r:id="rId6"/>
    <p:sldLayoutId id="2147483799" r:id="rId7"/>
    <p:sldLayoutId id="2147483800" r:id="rId8"/>
    <p:sldLayoutId id="2147483801" r:id="rId9"/>
    <p:sldLayoutId id="2147483792" r:id="rId10"/>
    <p:sldLayoutId id="214748380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5"/>
          <p:cNvSpPr>
            <a:spLocks noChangeArrowheads="1"/>
          </p:cNvSpPr>
          <p:nvPr/>
        </p:nvSpPr>
        <p:spPr bwMode="auto">
          <a:xfrm>
            <a:off x="-3051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14" name="Text Box 7"/>
          <p:cNvSpPr txBox="1">
            <a:spLocks noChangeArrowheads="1"/>
          </p:cNvSpPr>
          <p:nvPr/>
        </p:nvSpPr>
        <p:spPr bwMode="auto">
          <a:xfrm>
            <a:off x="250825" y="4941168"/>
            <a:ext cx="87137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800" i="1" dirty="0">
                <a:solidFill>
                  <a:schemeClr val="tx2"/>
                </a:solidFill>
              </a:rPr>
              <a:t>Подготовлен на основании решения Собрания депутатов </a:t>
            </a:r>
            <a:r>
              <a:rPr lang="ru-RU" sz="1800" i="1" dirty="0" err="1">
                <a:solidFill>
                  <a:schemeClr val="tx2"/>
                </a:solidFill>
              </a:rPr>
              <a:t>Кринично-Лугского</a:t>
            </a:r>
            <a:r>
              <a:rPr lang="ru-RU" sz="1800" i="1" dirty="0">
                <a:solidFill>
                  <a:schemeClr val="tx2"/>
                </a:solidFill>
              </a:rPr>
              <a:t> сельского поселения от </a:t>
            </a:r>
            <a:r>
              <a:rPr lang="ru-RU" sz="1800" i="1" dirty="0" smtClean="0">
                <a:solidFill>
                  <a:schemeClr val="tx2"/>
                </a:solidFill>
              </a:rPr>
              <a:t>26.12.2024 </a:t>
            </a:r>
            <a:r>
              <a:rPr lang="ru-RU" sz="1800" i="1" dirty="0">
                <a:solidFill>
                  <a:schemeClr val="tx2"/>
                </a:solidFill>
              </a:rPr>
              <a:t>года № </a:t>
            </a:r>
            <a:r>
              <a:rPr lang="ru-RU" sz="1800" i="1" dirty="0" smtClean="0">
                <a:solidFill>
                  <a:schemeClr val="tx2"/>
                </a:solidFill>
              </a:rPr>
              <a:t>136 «</a:t>
            </a:r>
            <a:r>
              <a:rPr lang="ru-RU" sz="1800" i="1" dirty="0">
                <a:solidFill>
                  <a:schemeClr val="tx2"/>
                </a:solidFill>
              </a:rPr>
              <a:t>О бюджете </a:t>
            </a:r>
            <a:r>
              <a:rPr lang="ru-RU" sz="1800" i="1" dirty="0" err="1">
                <a:solidFill>
                  <a:schemeClr val="tx2"/>
                </a:solidFill>
              </a:rPr>
              <a:t>Кринично-Лугского</a:t>
            </a:r>
            <a:r>
              <a:rPr lang="ru-RU" sz="1800" i="1" dirty="0">
                <a:solidFill>
                  <a:schemeClr val="tx2"/>
                </a:solidFill>
              </a:rPr>
              <a:t> сельского поселения Куйбышевского района на </a:t>
            </a:r>
            <a:r>
              <a:rPr lang="ru-RU" sz="1800" i="1" dirty="0" smtClean="0">
                <a:solidFill>
                  <a:schemeClr val="tx2"/>
                </a:solidFill>
              </a:rPr>
              <a:t>2025 </a:t>
            </a:r>
            <a:r>
              <a:rPr lang="ru-RU" sz="1800" i="1" dirty="0">
                <a:solidFill>
                  <a:schemeClr val="tx2"/>
                </a:solidFill>
              </a:rPr>
              <a:t>год и плановый период </a:t>
            </a:r>
            <a:r>
              <a:rPr lang="ru-RU" sz="1800" i="1" dirty="0" smtClean="0">
                <a:solidFill>
                  <a:schemeClr val="tx2"/>
                </a:solidFill>
              </a:rPr>
              <a:t>2026 </a:t>
            </a:r>
            <a:r>
              <a:rPr lang="ru-RU" sz="1800" i="1" dirty="0">
                <a:solidFill>
                  <a:schemeClr val="tx2"/>
                </a:solidFill>
              </a:rPr>
              <a:t>и </a:t>
            </a:r>
            <a:r>
              <a:rPr lang="ru-RU" sz="1800" i="1" dirty="0" smtClean="0">
                <a:solidFill>
                  <a:schemeClr val="tx2"/>
                </a:solidFill>
              </a:rPr>
              <a:t>2027 </a:t>
            </a:r>
            <a:r>
              <a:rPr lang="ru-RU" sz="1800" i="1" dirty="0">
                <a:solidFill>
                  <a:schemeClr val="tx2"/>
                </a:solidFill>
              </a:rPr>
              <a:t>годов»</a:t>
            </a:r>
          </a:p>
        </p:txBody>
      </p:sp>
      <p:sp>
        <p:nvSpPr>
          <p:cNvPr id="13315" name="WordArt 8"/>
          <p:cNvSpPr>
            <a:spLocks noChangeArrowheads="1" noChangeShapeType="1" noTextEdit="1"/>
          </p:cNvSpPr>
          <p:nvPr/>
        </p:nvSpPr>
        <p:spPr bwMode="auto">
          <a:xfrm>
            <a:off x="827584" y="548680"/>
            <a:ext cx="7129462" cy="1943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72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"/>
                <a:cs typeface="Arial"/>
              </a:rPr>
              <a:t>Бюджет для граждан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526549" y="2636912"/>
            <a:ext cx="8162340" cy="1941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defRPr/>
            </a:pPr>
            <a:r>
              <a:rPr lang="ru-RU" sz="4000" i="1" dirty="0">
                <a:ln>
                  <a:gradFill>
                    <a:gsLst>
                      <a:gs pos="0">
                        <a:schemeClr val="tx2">
                          <a:lumMod val="75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rgbClr val="8A81C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4000" i="1" dirty="0" smtClean="0">
                <a:ln>
                  <a:gradFill>
                    <a:gsLst>
                      <a:gs pos="0">
                        <a:schemeClr val="tx2">
                          <a:lumMod val="75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rgbClr val="8A81C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юджет </a:t>
            </a:r>
            <a:r>
              <a:rPr lang="ru-RU" sz="4000" i="1" dirty="0" err="1" smtClean="0">
                <a:ln>
                  <a:gradFill>
                    <a:gsLst>
                      <a:gs pos="0">
                        <a:schemeClr val="tx2">
                          <a:lumMod val="75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rgbClr val="8A81C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Кринично-Лугского</a:t>
            </a:r>
            <a:r>
              <a:rPr lang="ru-RU" sz="4000" i="1" dirty="0" smtClean="0">
                <a:ln>
                  <a:gradFill>
                    <a:gsLst>
                      <a:gs pos="0">
                        <a:schemeClr val="tx2">
                          <a:lumMod val="75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rgbClr val="8A81C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defRPr/>
            </a:pPr>
            <a:r>
              <a:rPr lang="ru-RU" sz="4000" i="1" dirty="0" smtClean="0">
                <a:ln>
                  <a:gradFill>
                    <a:gsLst>
                      <a:gs pos="0">
                        <a:schemeClr val="tx2">
                          <a:lumMod val="75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rgbClr val="8A81C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</a:t>
            </a:r>
            <a:r>
              <a:rPr lang="ru-RU" sz="4000" i="1" dirty="0" smtClean="0">
                <a:ln>
                  <a:gradFill>
                    <a:gsLst>
                      <a:gs pos="0">
                        <a:schemeClr val="tx2">
                          <a:lumMod val="75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rgbClr val="8A81C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2025 год</a:t>
            </a:r>
          </a:p>
          <a:p>
            <a:pPr algn="ctr">
              <a:defRPr/>
            </a:pPr>
            <a:r>
              <a:rPr lang="ru-RU" sz="4000" i="1" dirty="0" smtClean="0">
                <a:ln>
                  <a:gradFill>
                    <a:gsLst>
                      <a:gs pos="0">
                        <a:schemeClr val="tx2">
                          <a:lumMod val="75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rgbClr val="8A81C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плановый период  2026 и 2027годы</a:t>
            </a:r>
            <a:endParaRPr lang="ru-RU" sz="4000" i="1" dirty="0">
              <a:ln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  <a:solidFill>
                <a:srgbClr val="8A81C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62" name="Text Box 24"/>
          <p:cNvSpPr txBox="1">
            <a:spLocks noChangeArrowheads="1"/>
          </p:cNvSpPr>
          <p:nvPr/>
        </p:nvSpPr>
        <p:spPr bwMode="auto">
          <a:xfrm>
            <a:off x="3492500" y="2060575"/>
            <a:ext cx="14398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23563" name="Text Box 25"/>
          <p:cNvSpPr txBox="1">
            <a:spLocks noChangeArrowheads="1"/>
          </p:cNvSpPr>
          <p:nvPr/>
        </p:nvSpPr>
        <p:spPr bwMode="auto">
          <a:xfrm>
            <a:off x="251458" y="44624"/>
            <a:ext cx="864108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i="1" dirty="0" smtClean="0">
                <a:ln>
                  <a:solidFill>
                    <a:schemeClr val="tx2"/>
                  </a:solidFill>
                </a:ln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</a:t>
            </a:r>
            <a:r>
              <a:rPr lang="ru-RU" sz="2000" i="1" dirty="0" err="1">
                <a:ln>
                  <a:solidFill>
                    <a:schemeClr val="tx2"/>
                  </a:solidFill>
                </a:ln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Кринично-Лугского</a:t>
            </a:r>
            <a:r>
              <a:rPr lang="ru-RU" sz="2000" i="1" dirty="0">
                <a:ln>
                  <a:solidFill>
                    <a:schemeClr val="tx2"/>
                  </a:solidFill>
                </a:ln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 </a:t>
            </a:r>
            <a:r>
              <a:rPr lang="ru-RU" sz="2000" i="1" dirty="0" smtClean="0">
                <a:ln>
                  <a:solidFill>
                    <a:schemeClr val="tx2"/>
                  </a:solidFill>
                </a:ln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 </a:t>
            </a:r>
            <a:r>
              <a:rPr lang="ru-RU" sz="2000" i="1" dirty="0">
                <a:ln>
                  <a:solidFill>
                    <a:schemeClr val="tx2"/>
                  </a:solidFill>
                </a:ln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разделам бюджетной </a:t>
            </a:r>
            <a:r>
              <a:rPr lang="ru-RU" sz="2000" i="1" dirty="0" smtClean="0">
                <a:ln>
                  <a:solidFill>
                    <a:schemeClr val="tx2"/>
                  </a:solidFill>
                </a:ln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классификации</a:t>
            </a:r>
            <a:endParaRPr lang="ru-RU" sz="2000" i="1" dirty="0">
              <a:ln>
                <a:solidFill>
                  <a:schemeClr val="tx1"/>
                </a:solidFill>
              </a:ln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71" name="Line 46"/>
          <p:cNvSpPr>
            <a:spLocks noChangeShapeType="1"/>
          </p:cNvSpPr>
          <p:nvPr/>
        </p:nvSpPr>
        <p:spPr bwMode="auto">
          <a:xfrm flipV="1">
            <a:off x="5364163" y="42926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3574" name="Text Box 53"/>
          <p:cNvSpPr txBox="1">
            <a:spLocks noChangeArrowheads="1"/>
          </p:cNvSpPr>
          <p:nvPr/>
        </p:nvSpPr>
        <p:spPr bwMode="auto">
          <a:xfrm>
            <a:off x="6351588" y="176213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26" name="Group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677757"/>
              </p:ext>
            </p:extLst>
          </p:nvPr>
        </p:nvGraphicFramePr>
        <p:xfrm>
          <a:off x="623466" y="941933"/>
          <a:ext cx="8208912" cy="5331817"/>
        </p:xfrm>
        <a:graphic>
          <a:graphicData uri="http://schemas.openxmlformats.org/drawingml/2006/table">
            <a:tbl>
              <a:tblPr/>
              <a:tblGrid>
                <a:gridCol w="3168352"/>
                <a:gridCol w="1368152"/>
                <a:gridCol w="1152128"/>
                <a:gridCol w="1296144"/>
                <a:gridCol w="1224136"/>
              </a:tblGrid>
              <a:tr h="8285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2024 год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(уточненный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2025год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2026 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2027 год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</a:tr>
              <a:tr h="534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расходы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11 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624,6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984,8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14 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297,3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13 550,6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оборона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361,6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410,8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448,2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463,9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421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 и правоохранительная деятельность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49,4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30,0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</a:tr>
              <a:tr h="2841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3,3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5,6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2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хозяйство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2 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906,7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2 404,1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1 296,0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1 346,9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</a:tr>
              <a:tr h="362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35,0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46,7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90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5,0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20,0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</a:tr>
              <a:tr h="40529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Культура, кинематография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15 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227,7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16 624,1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12 420,9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4 825,2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156,3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155,6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174,4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194,1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</a:tr>
              <a:tr h="450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F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9,0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F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F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F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FAF0"/>
                    </a:solidFill>
                  </a:tcPr>
                </a:tc>
              </a:tr>
              <a:tr h="450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всего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30 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378,6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32 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696,1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28 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652,4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20 390,7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22148" y="713741"/>
            <a:ext cx="9157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alt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тыс.рублей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546120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578" name="WordArt 7"/>
          <p:cNvSpPr>
            <a:spLocks noChangeArrowheads="1" noChangeShapeType="1" noTextEdit="1"/>
          </p:cNvSpPr>
          <p:nvPr/>
        </p:nvSpPr>
        <p:spPr bwMode="auto">
          <a:xfrm>
            <a:off x="179512" y="74613"/>
            <a:ext cx="8751763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kern="10" spc="40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5">
                    <a:lumMod val="75000"/>
                  </a:schemeClr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расходов бюджета по муниципальным программам </a:t>
            </a:r>
          </a:p>
        </p:txBody>
      </p:sp>
      <p:graphicFrame>
        <p:nvGraphicFramePr>
          <p:cNvPr id="24661" name="Group 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738772"/>
              </p:ext>
            </p:extLst>
          </p:nvPr>
        </p:nvGraphicFramePr>
        <p:xfrm>
          <a:off x="235011" y="940687"/>
          <a:ext cx="8640763" cy="5664106"/>
        </p:xfrm>
        <a:graphic>
          <a:graphicData uri="http://schemas.openxmlformats.org/drawingml/2006/table">
            <a:tbl>
              <a:tblPr/>
              <a:tblGrid>
                <a:gridCol w="4197914"/>
                <a:gridCol w="1234200"/>
                <a:gridCol w="1234200"/>
                <a:gridCol w="1049139"/>
                <a:gridCol w="925310"/>
              </a:tblGrid>
              <a:tr h="420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муниципальной программы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2024  год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(уточненный)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2025  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2026  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2027  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«Доступная среда»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-2024 год/ Социальная поддержка граждан 2025-2027 годы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3,5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155,6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174,4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194,1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«Обеспечение качественными жилищно-коммунальными услугами населения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Кринично-Лугского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сельскогопоселения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»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2 133,7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2 343,1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1 285,0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1 335,9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0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«Обеспечение общественного порядка и противодействие преступности»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2,0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2,0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2,0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2,0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«Защита населения и территории от чрезвычайных ситуаций, обеспечение пожарной безопасности и безопасности людей на водных объектах»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130,8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76,1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10,0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10,0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«Развитие культуры и туризма»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15 227,7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16 624,1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12 420,9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4 825,2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«Охрана окружающей среды и рациональное природопользование»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35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46,7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«Развитие физической культуры и спорта»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9,0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71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«Информационное общество»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357,9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242,1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10,0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5,6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«Энергоэффективность и развитие энергетики»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10,0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44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«Муниципальная политика»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10 465,1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12 156,9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11 694,0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12 054,9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«Формирование современной городской среды на территории </a:t>
                      </a:r>
                      <a:r>
                        <a:rPr kumimoji="0" lang="ru-RU" sz="12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Кринично-Лугского</a:t>
                      </a: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 сельского поселения»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762,0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50,0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муниципальным программам ВСЕГО: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29 136,7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(95,9 %)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31 716,6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(97,0 %)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25 616,3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(89,4 %)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18 447,7 (90,5 %)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651" name="Text Box 76"/>
          <p:cNvSpPr txBox="1">
            <a:spLocks noChangeArrowheads="1"/>
          </p:cNvSpPr>
          <p:nvPr/>
        </p:nvSpPr>
        <p:spPr bwMode="auto">
          <a:xfrm>
            <a:off x="7885112" y="676275"/>
            <a:ext cx="9032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000">
                <a:latin typeface="Times New Roman" pitchFamily="18" charset="0"/>
              </a:rPr>
              <a:t>Тыс. рублей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4"/>
          <p:cNvSpPr>
            <a:spLocks noChangeArrowheads="1"/>
          </p:cNvSpPr>
          <p:nvPr/>
        </p:nvSpPr>
        <p:spPr bwMode="auto">
          <a:xfrm>
            <a:off x="-1" y="-71438"/>
            <a:ext cx="9108281" cy="692943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4343" name="Text Box 11"/>
          <p:cNvSpPr txBox="1">
            <a:spLocks noChangeArrowheads="1"/>
          </p:cNvSpPr>
          <p:nvPr/>
        </p:nvSpPr>
        <p:spPr bwMode="auto">
          <a:xfrm>
            <a:off x="323850" y="476250"/>
            <a:ext cx="345598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4344" name="Text Box 12"/>
          <p:cNvSpPr txBox="1">
            <a:spLocks noChangeArrowheads="1"/>
          </p:cNvSpPr>
          <p:nvPr/>
        </p:nvSpPr>
        <p:spPr bwMode="auto">
          <a:xfrm flipH="1">
            <a:off x="377825" y="106363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4350" name="WordArt 18"/>
          <p:cNvSpPr>
            <a:spLocks noChangeArrowheads="1" noChangeShapeType="1" noTextEdit="1"/>
          </p:cNvSpPr>
          <p:nvPr/>
        </p:nvSpPr>
        <p:spPr bwMode="auto">
          <a:xfrm>
            <a:off x="468313" y="260350"/>
            <a:ext cx="8496300" cy="1152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Бюджет </a:t>
            </a:r>
            <a:r>
              <a:rPr lang="ru-RU" sz="3600" i="1" dirty="0" err="1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Кринично-Лугского</a:t>
            </a:r>
            <a:r>
              <a:rPr lang="ru-RU" sz="3600" i="1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 сельского </a:t>
            </a:r>
            <a:r>
              <a:rPr lang="ru-RU" sz="3600" i="1" dirty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поселения на 20</a:t>
            </a:r>
            <a:r>
              <a:rPr lang="en-US" sz="3600" i="1" dirty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25</a:t>
            </a:r>
            <a:r>
              <a:rPr lang="ru-RU" sz="3600" i="1" dirty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 года и на плановый период </a:t>
            </a:r>
            <a:endParaRPr lang="ru-RU" sz="3600" i="1" dirty="0" smtClean="0">
              <a:ln>
                <a:solidFill>
                  <a:schemeClr val="tx1"/>
                </a:solidFill>
              </a:ln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ru-RU" sz="3600" i="1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202</a:t>
            </a:r>
            <a:r>
              <a:rPr lang="en-US" sz="3600" i="1" dirty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6</a:t>
            </a:r>
            <a:r>
              <a:rPr lang="ru-RU" sz="3600" i="1" dirty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 и 202</a:t>
            </a:r>
            <a:r>
              <a:rPr lang="en-US" sz="3600" i="1" dirty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7</a:t>
            </a:r>
            <a:r>
              <a:rPr lang="ru-RU" sz="3600" i="1" dirty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 годов подготовлен </a:t>
            </a:r>
            <a:r>
              <a:rPr lang="ru-RU" sz="3600" i="1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в </a:t>
            </a:r>
            <a:r>
              <a:rPr lang="ru-RU" sz="3600" i="1" dirty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соответствии с требованиями БК </a:t>
            </a:r>
            <a:r>
              <a:rPr lang="ru-RU" sz="3600" i="1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РФ</a:t>
            </a:r>
          </a:p>
          <a:p>
            <a:pPr algn="ctr"/>
            <a:r>
              <a:rPr lang="ru-RU" sz="3600" i="1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600" i="1" dirty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и Положения о бюджетном процессе в </a:t>
            </a:r>
            <a:r>
              <a:rPr lang="ru-RU" sz="3600" i="1" dirty="0" err="1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Кринично-Лугском</a:t>
            </a:r>
            <a:r>
              <a:rPr lang="ru-RU" sz="3600" i="1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 сельском </a:t>
            </a:r>
            <a:r>
              <a:rPr lang="ru-RU" sz="3600" i="1" dirty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поселении:</a:t>
            </a:r>
            <a:endParaRPr lang="ru-RU" sz="3600" i="1" kern="10" dirty="0">
              <a:ln>
                <a:solidFill>
                  <a:schemeClr val="tx1"/>
                </a:solidFill>
              </a:ln>
              <a:solidFill>
                <a:schemeClr val="tx2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6" name="Объект 2"/>
          <p:cNvSpPr txBox="1">
            <a:spLocks/>
          </p:cNvSpPr>
          <p:nvPr/>
        </p:nvSpPr>
        <p:spPr>
          <a:xfrm>
            <a:off x="544513" y="1772816"/>
            <a:ext cx="8229600" cy="4165923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бюджетной и налоговой политики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Кринично-Лугского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 социально-экономического развития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Кринично-Лугского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 на очередной финансовый год и плановый период;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ожидаемого исполнения бюджета на текущий финансовый год;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Расчёты по налоговым и неналоговым  доходах бюджета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программы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Кринично-Лугского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 Куйбышевского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района;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Порядка и сроков составления проекта местного бюджета на 2024 год и на плановый период 2025 и 2026 годов.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62" name="Oval 5"/>
          <p:cNvSpPr>
            <a:spLocks noChangeArrowheads="1"/>
          </p:cNvSpPr>
          <p:nvPr/>
        </p:nvSpPr>
        <p:spPr bwMode="auto">
          <a:xfrm>
            <a:off x="2916238" y="3141663"/>
            <a:ext cx="3311525" cy="16557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63" name="Oval 6"/>
          <p:cNvSpPr>
            <a:spLocks noChangeArrowheads="1"/>
          </p:cNvSpPr>
          <p:nvPr/>
        </p:nvSpPr>
        <p:spPr bwMode="auto">
          <a:xfrm>
            <a:off x="179388" y="1844675"/>
            <a:ext cx="2592387" cy="180022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64" name="Oval 7"/>
          <p:cNvSpPr>
            <a:spLocks noChangeArrowheads="1"/>
          </p:cNvSpPr>
          <p:nvPr/>
        </p:nvSpPr>
        <p:spPr bwMode="auto">
          <a:xfrm>
            <a:off x="179388" y="4365625"/>
            <a:ext cx="2592387" cy="1871663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65" name="Oval 8"/>
          <p:cNvSpPr>
            <a:spLocks noChangeArrowheads="1"/>
          </p:cNvSpPr>
          <p:nvPr/>
        </p:nvSpPr>
        <p:spPr bwMode="auto">
          <a:xfrm>
            <a:off x="2987675" y="5084763"/>
            <a:ext cx="2879725" cy="16557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66" name="Oval 9"/>
          <p:cNvSpPr>
            <a:spLocks noChangeArrowheads="1"/>
          </p:cNvSpPr>
          <p:nvPr/>
        </p:nvSpPr>
        <p:spPr bwMode="auto">
          <a:xfrm>
            <a:off x="6335713" y="4365625"/>
            <a:ext cx="2808287" cy="1871663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67" name="Oval 10"/>
          <p:cNvSpPr>
            <a:spLocks noChangeArrowheads="1"/>
          </p:cNvSpPr>
          <p:nvPr/>
        </p:nvSpPr>
        <p:spPr bwMode="auto">
          <a:xfrm>
            <a:off x="6516688" y="2133600"/>
            <a:ext cx="2627312" cy="1871663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68" name="Oval 11"/>
          <p:cNvSpPr>
            <a:spLocks noChangeArrowheads="1"/>
          </p:cNvSpPr>
          <p:nvPr/>
        </p:nvSpPr>
        <p:spPr bwMode="auto">
          <a:xfrm>
            <a:off x="3203575" y="1484313"/>
            <a:ext cx="3168650" cy="136842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69" name="Text Box 12"/>
          <p:cNvSpPr txBox="1">
            <a:spLocks noChangeArrowheads="1"/>
          </p:cNvSpPr>
          <p:nvPr/>
        </p:nvSpPr>
        <p:spPr bwMode="auto">
          <a:xfrm>
            <a:off x="179388" y="115888"/>
            <a:ext cx="8964612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 i="1" dirty="0"/>
              <a:t>Бюджетный процесс</a:t>
            </a:r>
            <a:r>
              <a:rPr lang="ru-RU" sz="1600" i="1" dirty="0"/>
              <a:t> - законодательно регламентированная деятельность по составлению и рассмотрению проекта бюджета, утверждению и исполнению бюджета, контролю за его исполнением, составлению, внешней проверке, рассмотрению и утверждению бюджетной отчетности</a:t>
            </a:r>
            <a:r>
              <a:rPr lang="ru-RU" sz="1800" dirty="0"/>
              <a:t>.</a:t>
            </a:r>
          </a:p>
        </p:txBody>
      </p:sp>
      <p:sp>
        <p:nvSpPr>
          <p:cNvPr id="15370" name="Text Box 13"/>
          <p:cNvSpPr txBox="1">
            <a:spLocks noChangeArrowheads="1"/>
          </p:cNvSpPr>
          <p:nvPr/>
        </p:nvSpPr>
        <p:spPr bwMode="auto">
          <a:xfrm>
            <a:off x="250825" y="115888"/>
            <a:ext cx="69135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5371" name="Text Box 14"/>
          <p:cNvSpPr txBox="1">
            <a:spLocks noChangeArrowheads="1"/>
          </p:cNvSpPr>
          <p:nvPr/>
        </p:nvSpPr>
        <p:spPr bwMode="auto">
          <a:xfrm>
            <a:off x="684213" y="1989138"/>
            <a:ext cx="1800225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/>
              <a:t>Утверждение отчета об исполнении бюджета предыдущего года</a:t>
            </a:r>
          </a:p>
        </p:txBody>
      </p:sp>
      <p:sp>
        <p:nvSpPr>
          <p:cNvPr id="15372" name="Text Box 15"/>
          <p:cNvSpPr txBox="1">
            <a:spLocks noChangeArrowheads="1"/>
          </p:cNvSpPr>
          <p:nvPr/>
        </p:nvSpPr>
        <p:spPr bwMode="auto">
          <a:xfrm>
            <a:off x="3779838" y="1773238"/>
            <a:ext cx="2087562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/>
              <a:t>Составление проекта бюджета очередного года</a:t>
            </a:r>
          </a:p>
        </p:txBody>
      </p:sp>
      <p:sp>
        <p:nvSpPr>
          <p:cNvPr id="15373" name="Text Box 16"/>
          <p:cNvSpPr txBox="1">
            <a:spLocks noChangeArrowheads="1"/>
          </p:cNvSpPr>
          <p:nvPr/>
        </p:nvSpPr>
        <p:spPr bwMode="auto">
          <a:xfrm>
            <a:off x="7019925" y="2420938"/>
            <a:ext cx="1655763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/>
              <a:t>Рассмотрение проекта бюджета очередного года</a:t>
            </a:r>
          </a:p>
        </p:txBody>
      </p:sp>
      <p:sp>
        <p:nvSpPr>
          <p:cNvPr id="15374" name="Text Box 17"/>
          <p:cNvSpPr txBox="1">
            <a:spLocks noChangeArrowheads="1"/>
          </p:cNvSpPr>
          <p:nvPr/>
        </p:nvSpPr>
        <p:spPr bwMode="auto">
          <a:xfrm>
            <a:off x="6804025" y="4868863"/>
            <a:ext cx="180022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/>
              <a:t>Утверждение бюджета очередного года</a:t>
            </a:r>
          </a:p>
        </p:txBody>
      </p:sp>
      <p:sp>
        <p:nvSpPr>
          <p:cNvPr id="15375" name="Text Box 18"/>
          <p:cNvSpPr txBox="1">
            <a:spLocks noChangeArrowheads="1"/>
          </p:cNvSpPr>
          <p:nvPr/>
        </p:nvSpPr>
        <p:spPr bwMode="auto">
          <a:xfrm>
            <a:off x="3635375" y="5516563"/>
            <a:ext cx="158432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/>
              <a:t>Исполнение бюджета в текущем году</a:t>
            </a:r>
          </a:p>
        </p:txBody>
      </p:sp>
      <p:sp>
        <p:nvSpPr>
          <p:cNvPr id="15376" name="Text Box 19"/>
          <p:cNvSpPr txBox="1">
            <a:spLocks noChangeArrowheads="1"/>
          </p:cNvSpPr>
          <p:nvPr/>
        </p:nvSpPr>
        <p:spPr bwMode="auto">
          <a:xfrm>
            <a:off x="684213" y="4508500"/>
            <a:ext cx="1728787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/>
              <a:t>Формирование отчета об исполнении бюджета предыдущего года</a:t>
            </a:r>
          </a:p>
        </p:txBody>
      </p:sp>
      <p:sp>
        <p:nvSpPr>
          <p:cNvPr id="15377" name="WordArt 22"/>
          <p:cNvSpPr>
            <a:spLocks noChangeArrowheads="1" noChangeShapeType="1" noTextEdit="1"/>
          </p:cNvSpPr>
          <p:nvPr/>
        </p:nvSpPr>
        <p:spPr bwMode="auto">
          <a:xfrm>
            <a:off x="3276600" y="3644900"/>
            <a:ext cx="263207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Бюджетный процесс</a:t>
            </a:r>
          </a:p>
        </p:txBody>
      </p:sp>
      <p:sp>
        <p:nvSpPr>
          <p:cNvPr id="15378" name="Line 23"/>
          <p:cNvSpPr>
            <a:spLocks noChangeShapeType="1"/>
          </p:cNvSpPr>
          <p:nvPr/>
        </p:nvSpPr>
        <p:spPr bwMode="auto">
          <a:xfrm flipV="1">
            <a:off x="2411413" y="4292600"/>
            <a:ext cx="7207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9" name="Line 24"/>
          <p:cNvSpPr>
            <a:spLocks noChangeShapeType="1"/>
          </p:cNvSpPr>
          <p:nvPr/>
        </p:nvSpPr>
        <p:spPr bwMode="auto">
          <a:xfrm>
            <a:off x="4572000" y="47974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80" name="Line 25"/>
          <p:cNvSpPr>
            <a:spLocks noChangeShapeType="1"/>
          </p:cNvSpPr>
          <p:nvPr/>
        </p:nvSpPr>
        <p:spPr bwMode="auto">
          <a:xfrm>
            <a:off x="6227763" y="4149725"/>
            <a:ext cx="576262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81" name="Line 27"/>
          <p:cNvSpPr>
            <a:spLocks noChangeShapeType="1"/>
          </p:cNvSpPr>
          <p:nvPr/>
        </p:nvSpPr>
        <p:spPr bwMode="auto">
          <a:xfrm>
            <a:off x="2555875" y="3141663"/>
            <a:ext cx="50323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82" name="Line 28"/>
          <p:cNvSpPr>
            <a:spLocks noChangeShapeType="1"/>
          </p:cNvSpPr>
          <p:nvPr/>
        </p:nvSpPr>
        <p:spPr bwMode="auto">
          <a:xfrm>
            <a:off x="4716463" y="2852738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83" name="Line 29"/>
          <p:cNvSpPr>
            <a:spLocks noChangeShapeType="1"/>
          </p:cNvSpPr>
          <p:nvPr/>
        </p:nvSpPr>
        <p:spPr bwMode="auto">
          <a:xfrm flipH="1">
            <a:off x="6084888" y="3500438"/>
            <a:ext cx="64770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84" name="AutoShape 31"/>
          <p:cNvSpPr>
            <a:spLocks noChangeArrowheads="1"/>
          </p:cNvSpPr>
          <p:nvPr/>
        </p:nvSpPr>
        <p:spPr bwMode="auto">
          <a:xfrm>
            <a:off x="2484438" y="1628775"/>
            <a:ext cx="792162" cy="431800"/>
          </a:xfrm>
          <a:prstGeom prst="curvedDownArrow">
            <a:avLst>
              <a:gd name="adj1" fmla="val 36691"/>
              <a:gd name="adj2" fmla="val 73382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85" name="AutoShape 33"/>
          <p:cNvSpPr>
            <a:spLocks noChangeArrowheads="1"/>
          </p:cNvSpPr>
          <p:nvPr/>
        </p:nvSpPr>
        <p:spPr bwMode="auto">
          <a:xfrm>
            <a:off x="8459788" y="3933825"/>
            <a:ext cx="288925" cy="574675"/>
          </a:xfrm>
          <a:prstGeom prst="curvedLeftArrow">
            <a:avLst>
              <a:gd name="adj1" fmla="val 39780"/>
              <a:gd name="adj2" fmla="val 7956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86" name="AutoShape 35"/>
          <p:cNvSpPr>
            <a:spLocks noChangeArrowheads="1"/>
          </p:cNvSpPr>
          <p:nvPr/>
        </p:nvSpPr>
        <p:spPr bwMode="auto">
          <a:xfrm>
            <a:off x="6372225" y="1773238"/>
            <a:ext cx="1223963" cy="360362"/>
          </a:xfrm>
          <a:prstGeom prst="curvedDownArrow">
            <a:avLst>
              <a:gd name="adj1" fmla="val 67930"/>
              <a:gd name="adj2" fmla="val 135859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87" name="AutoShape 37"/>
          <p:cNvSpPr>
            <a:spLocks noChangeArrowheads="1"/>
          </p:cNvSpPr>
          <p:nvPr/>
        </p:nvSpPr>
        <p:spPr bwMode="auto">
          <a:xfrm flipH="1">
            <a:off x="5795963" y="6021388"/>
            <a:ext cx="1008062" cy="647700"/>
          </a:xfrm>
          <a:prstGeom prst="curvedUpArrow">
            <a:avLst>
              <a:gd name="adj1" fmla="val 31127"/>
              <a:gd name="adj2" fmla="val 62255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88" name="AutoShape 38"/>
          <p:cNvSpPr>
            <a:spLocks noChangeArrowheads="1"/>
          </p:cNvSpPr>
          <p:nvPr/>
        </p:nvSpPr>
        <p:spPr bwMode="auto">
          <a:xfrm flipV="1">
            <a:off x="395288" y="3573463"/>
            <a:ext cx="431800" cy="765175"/>
          </a:xfrm>
          <a:prstGeom prst="curvedRightArrow">
            <a:avLst>
              <a:gd name="adj1" fmla="val 35441"/>
              <a:gd name="adj2" fmla="val 70882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89" name="AutoShape 40"/>
          <p:cNvSpPr>
            <a:spLocks noChangeArrowheads="1"/>
          </p:cNvSpPr>
          <p:nvPr/>
        </p:nvSpPr>
        <p:spPr bwMode="auto">
          <a:xfrm rot="11255871" flipV="1">
            <a:off x="1979613" y="6237288"/>
            <a:ext cx="1150937" cy="360362"/>
          </a:xfrm>
          <a:prstGeom prst="curvedUpArrow">
            <a:avLst>
              <a:gd name="adj1" fmla="val 63877"/>
              <a:gd name="adj2" fmla="val 127753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41" name="Form"/>
          <p:cNvSpPr>
            <a:spLocks noEditPoints="1" noChangeArrowheads="1"/>
          </p:cNvSpPr>
          <p:nvPr/>
        </p:nvSpPr>
        <p:spPr bwMode="auto">
          <a:xfrm>
            <a:off x="250825" y="404813"/>
            <a:ext cx="4392613" cy="6119812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10800 h 21600"/>
              <a:gd name="T14" fmla="*/ 4740 w 21600"/>
              <a:gd name="T15" fmla="*/ 1309 h 21600"/>
              <a:gd name="T16" fmla="*/ 19410 w 21600"/>
              <a:gd name="T17" fmla="*/ 16331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T14" t="T15" r="T16" b="T17"/>
            <a:pathLst>
              <a:path w="21600" h="21600" extrusionOk="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 extrusionOk="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  <a:path w="21600" h="21600" extrusionOk="0">
                <a:moveTo>
                  <a:pt x="12840" y="18507"/>
                </a:moveTo>
                <a:lnTo>
                  <a:pt x="16051" y="18507"/>
                </a:lnTo>
                <a:lnTo>
                  <a:pt x="16051" y="19260"/>
                </a:lnTo>
                <a:lnTo>
                  <a:pt x="12840" y="19260"/>
                </a:lnTo>
                <a:lnTo>
                  <a:pt x="12840" y="18507"/>
                </a:lnTo>
                <a:close/>
              </a:path>
              <a:path w="21600" h="21600" extrusionOk="0">
                <a:moveTo>
                  <a:pt x="16731" y="18507"/>
                </a:moveTo>
                <a:lnTo>
                  <a:pt x="19941" y="18507"/>
                </a:lnTo>
                <a:lnTo>
                  <a:pt x="19941" y="19260"/>
                </a:lnTo>
                <a:lnTo>
                  <a:pt x="16731" y="19260"/>
                </a:lnTo>
                <a:lnTo>
                  <a:pt x="16731" y="18507"/>
                </a:lnTo>
                <a:close/>
              </a:path>
              <a:path w="21600" h="21600" extrusionOk="0">
                <a:moveTo>
                  <a:pt x="1913" y="1194"/>
                </a:moveTo>
                <a:lnTo>
                  <a:pt x="3699" y="1194"/>
                </a:lnTo>
                <a:lnTo>
                  <a:pt x="2678" y="1832"/>
                </a:lnTo>
                <a:lnTo>
                  <a:pt x="2296" y="1538"/>
                </a:lnTo>
                <a:lnTo>
                  <a:pt x="2125" y="1636"/>
                </a:lnTo>
                <a:lnTo>
                  <a:pt x="2700" y="2078"/>
                </a:lnTo>
                <a:lnTo>
                  <a:pt x="3699" y="1440"/>
                </a:lnTo>
                <a:lnTo>
                  <a:pt x="3699" y="2176"/>
                </a:lnTo>
                <a:lnTo>
                  <a:pt x="1913" y="2176"/>
                </a:lnTo>
                <a:lnTo>
                  <a:pt x="1913" y="1194"/>
                </a:lnTo>
                <a:close/>
              </a:path>
              <a:path w="21600" h="21600" extrusionOk="0">
                <a:moveTo>
                  <a:pt x="1913" y="2765"/>
                </a:moveTo>
                <a:lnTo>
                  <a:pt x="3699" y="2765"/>
                </a:lnTo>
                <a:lnTo>
                  <a:pt x="2678" y="3403"/>
                </a:lnTo>
                <a:lnTo>
                  <a:pt x="2296" y="3109"/>
                </a:lnTo>
                <a:lnTo>
                  <a:pt x="2125" y="3207"/>
                </a:lnTo>
                <a:lnTo>
                  <a:pt x="2700" y="3649"/>
                </a:lnTo>
                <a:lnTo>
                  <a:pt x="3699" y="3010"/>
                </a:lnTo>
                <a:lnTo>
                  <a:pt x="3699" y="3747"/>
                </a:lnTo>
                <a:lnTo>
                  <a:pt x="1913" y="3747"/>
                </a:lnTo>
                <a:lnTo>
                  <a:pt x="1913" y="2765"/>
                </a:lnTo>
                <a:close/>
              </a:path>
              <a:path w="21600" h="21600" extrusionOk="0">
                <a:moveTo>
                  <a:pt x="1913" y="4336"/>
                </a:moveTo>
                <a:lnTo>
                  <a:pt x="3699" y="4336"/>
                </a:lnTo>
                <a:lnTo>
                  <a:pt x="2678" y="4974"/>
                </a:lnTo>
                <a:lnTo>
                  <a:pt x="2296" y="4680"/>
                </a:lnTo>
                <a:lnTo>
                  <a:pt x="2125" y="4778"/>
                </a:lnTo>
                <a:lnTo>
                  <a:pt x="2700" y="5220"/>
                </a:lnTo>
                <a:lnTo>
                  <a:pt x="3699" y="4581"/>
                </a:lnTo>
                <a:lnTo>
                  <a:pt x="3699" y="5318"/>
                </a:lnTo>
                <a:lnTo>
                  <a:pt x="1913" y="5318"/>
                </a:lnTo>
                <a:lnTo>
                  <a:pt x="1913" y="4336"/>
                </a:lnTo>
                <a:close/>
              </a:path>
              <a:path w="21600" h="21600" extrusionOk="0">
                <a:moveTo>
                  <a:pt x="1913" y="5907"/>
                </a:moveTo>
                <a:lnTo>
                  <a:pt x="3699" y="5907"/>
                </a:lnTo>
                <a:lnTo>
                  <a:pt x="2678" y="6545"/>
                </a:lnTo>
                <a:lnTo>
                  <a:pt x="2296" y="6250"/>
                </a:lnTo>
                <a:lnTo>
                  <a:pt x="2125" y="6349"/>
                </a:lnTo>
                <a:lnTo>
                  <a:pt x="2700" y="6790"/>
                </a:lnTo>
                <a:lnTo>
                  <a:pt x="3699" y="6152"/>
                </a:lnTo>
                <a:lnTo>
                  <a:pt x="3699" y="6889"/>
                </a:lnTo>
                <a:lnTo>
                  <a:pt x="1913" y="6889"/>
                </a:lnTo>
                <a:lnTo>
                  <a:pt x="1913" y="5907"/>
                </a:lnTo>
                <a:close/>
              </a:path>
              <a:path w="21600" h="21600" extrusionOk="0">
                <a:moveTo>
                  <a:pt x="1913" y="7478"/>
                </a:moveTo>
                <a:lnTo>
                  <a:pt x="3699" y="7478"/>
                </a:lnTo>
                <a:lnTo>
                  <a:pt x="2678" y="8116"/>
                </a:lnTo>
                <a:lnTo>
                  <a:pt x="2296" y="7821"/>
                </a:lnTo>
                <a:lnTo>
                  <a:pt x="2125" y="7919"/>
                </a:lnTo>
                <a:lnTo>
                  <a:pt x="2700" y="8361"/>
                </a:lnTo>
                <a:lnTo>
                  <a:pt x="3699" y="7723"/>
                </a:lnTo>
                <a:lnTo>
                  <a:pt x="3699" y="8460"/>
                </a:lnTo>
                <a:lnTo>
                  <a:pt x="1913" y="8460"/>
                </a:lnTo>
                <a:lnTo>
                  <a:pt x="1913" y="7478"/>
                </a:lnTo>
                <a:close/>
              </a:path>
              <a:path w="21600" h="21600" extrusionOk="0">
                <a:moveTo>
                  <a:pt x="1913" y="9049"/>
                </a:moveTo>
                <a:lnTo>
                  <a:pt x="3699" y="9049"/>
                </a:lnTo>
                <a:lnTo>
                  <a:pt x="2678" y="9687"/>
                </a:lnTo>
                <a:lnTo>
                  <a:pt x="2296" y="9392"/>
                </a:lnTo>
                <a:lnTo>
                  <a:pt x="2125" y="9490"/>
                </a:lnTo>
                <a:lnTo>
                  <a:pt x="2700" y="9932"/>
                </a:lnTo>
                <a:lnTo>
                  <a:pt x="3699" y="9294"/>
                </a:lnTo>
                <a:lnTo>
                  <a:pt x="3699" y="10030"/>
                </a:lnTo>
                <a:lnTo>
                  <a:pt x="1913" y="10030"/>
                </a:lnTo>
                <a:lnTo>
                  <a:pt x="1913" y="9049"/>
                </a:lnTo>
                <a:close/>
              </a:path>
              <a:path w="21600" h="21600" extrusionOk="0">
                <a:moveTo>
                  <a:pt x="1913" y="10620"/>
                </a:moveTo>
                <a:lnTo>
                  <a:pt x="3699" y="10620"/>
                </a:lnTo>
                <a:lnTo>
                  <a:pt x="2678" y="11258"/>
                </a:lnTo>
                <a:lnTo>
                  <a:pt x="2296" y="10963"/>
                </a:lnTo>
                <a:lnTo>
                  <a:pt x="2125" y="11061"/>
                </a:lnTo>
                <a:lnTo>
                  <a:pt x="2700" y="11503"/>
                </a:lnTo>
                <a:lnTo>
                  <a:pt x="3699" y="10865"/>
                </a:lnTo>
                <a:lnTo>
                  <a:pt x="3699" y="11601"/>
                </a:lnTo>
                <a:lnTo>
                  <a:pt x="1913" y="11601"/>
                </a:lnTo>
                <a:lnTo>
                  <a:pt x="1913" y="10620"/>
                </a:lnTo>
                <a:close/>
              </a:path>
              <a:path w="21600" h="21600" extrusionOk="0">
                <a:moveTo>
                  <a:pt x="1913" y="12190"/>
                </a:moveTo>
                <a:lnTo>
                  <a:pt x="3699" y="12190"/>
                </a:lnTo>
                <a:lnTo>
                  <a:pt x="2678" y="12829"/>
                </a:lnTo>
                <a:lnTo>
                  <a:pt x="2296" y="12534"/>
                </a:lnTo>
                <a:lnTo>
                  <a:pt x="2125" y="12632"/>
                </a:lnTo>
                <a:lnTo>
                  <a:pt x="2700" y="13074"/>
                </a:lnTo>
                <a:lnTo>
                  <a:pt x="3699" y="12436"/>
                </a:lnTo>
                <a:lnTo>
                  <a:pt x="3699" y="13172"/>
                </a:lnTo>
                <a:lnTo>
                  <a:pt x="1913" y="13172"/>
                </a:lnTo>
                <a:lnTo>
                  <a:pt x="1913" y="12190"/>
                </a:lnTo>
                <a:close/>
              </a:path>
              <a:path w="21600" h="21600" extrusionOk="0">
                <a:moveTo>
                  <a:pt x="1913" y="13761"/>
                </a:moveTo>
                <a:lnTo>
                  <a:pt x="3699" y="13761"/>
                </a:lnTo>
                <a:lnTo>
                  <a:pt x="2678" y="14400"/>
                </a:lnTo>
                <a:lnTo>
                  <a:pt x="2296" y="14105"/>
                </a:lnTo>
                <a:lnTo>
                  <a:pt x="2125" y="14203"/>
                </a:lnTo>
                <a:lnTo>
                  <a:pt x="2700" y="14645"/>
                </a:lnTo>
                <a:lnTo>
                  <a:pt x="3699" y="14007"/>
                </a:lnTo>
                <a:lnTo>
                  <a:pt x="3699" y="14743"/>
                </a:lnTo>
                <a:lnTo>
                  <a:pt x="1913" y="14743"/>
                </a:lnTo>
                <a:lnTo>
                  <a:pt x="1913" y="13761"/>
                </a:lnTo>
                <a:close/>
              </a:path>
              <a:path w="21600" h="21600" extrusionOk="0">
                <a:moveTo>
                  <a:pt x="1913" y="15332"/>
                </a:moveTo>
                <a:lnTo>
                  <a:pt x="3699" y="15332"/>
                </a:lnTo>
                <a:lnTo>
                  <a:pt x="2678" y="15970"/>
                </a:lnTo>
                <a:lnTo>
                  <a:pt x="2296" y="15676"/>
                </a:lnTo>
                <a:lnTo>
                  <a:pt x="2125" y="15774"/>
                </a:lnTo>
                <a:lnTo>
                  <a:pt x="2700" y="16216"/>
                </a:lnTo>
                <a:lnTo>
                  <a:pt x="3699" y="15578"/>
                </a:lnTo>
                <a:lnTo>
                  <a:pt x="3699" y="16314"/>
                </a:lnTo>
                <a:lnTo>
                  <a:pt x="1913" y="16314"/>
                </a:lnTo>
                <a:lnTo>
                  <a:pt x="1913" y="15332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8442" name="Form"/>
          <p:cNvSpPr>
            <a:spLocks noEditPoints="1" noChangeArrowheads="1"/>
          </p:cNvSpPr>
          <p:nvPr/>
        </p:nvSpPr>
        <p:spPr bwMode="auto">
          <a:xfrm>
            <a:off x="4932363" y="333375"/>
            <a:ext cx="4032250" cy="6264275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10800 h 21600"/>
              <a:gd name="T14" fmla="*/ 4740 w 21600"/>
              <a:gd name="T15" fmla="*/ 1309 h 21600"/>
              <a:gd name="T16" fmla="*/ 19410 w 21600"/>
              <a:gd name="T17" fmla="*/ 16331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T14" t="T15" r="T16" b="T17"/>
            <a:pathLst>
              <a:path w="21600" h="21600" extrusionOk="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 extrusionOk="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  <a:path w="21600" h="21600" extrusionOk="0">
                <a:moveTo>
                  <a:pt x="12840" y="18507"/>
                </a:moveTo>
                <a:lnTo>
                  <a:pt x="16051" y="18507"/>
                </a:lnTo>
                <a:lnTo>
                  <a:pt x="16051" y="19260"/>
                </a:lnTo>
                <a:lnTo>
                  <a:pt x="12840" y="19260"/>
                </a:lnTo>
                <a:lnTo>
                  <a:pt x="12840" y="18507"/>
                </a:lnTo>
                <a:close/>
              </a:path>
              <a:path w="21600" h="21600" extrusionOk="0">
                <a:moveTo>
                  <a:pt x="16731" y="18507"/>
                </a:moveTo>
                <a:lnTo>
                  <a:pt x="19941" y="18507"/>
                </a:lnTo>
                <a:lnTo>
                  <a:pt x="19941" y="19260"/>
                </a:lnTo>
                <a:lnTo>
                  <a:pt x="16731" y="19260"/>
                </a:lnTo>
                <a:lnTo>
                  <a:pt x="16731" y="18507"/>
                </a:lnTo>
                <a:close/>
              </a:path>
              <a:path w="21600" h="21600" extrusionOk="0">
                <a:moveTo>
                  <a:pt x="1913" y="1194"/>
                </a:moveTo>
                <a:lnTo>
                  <a:pt x="3699" y="1194"/>
                </a:lnTo>
                <a:lnTo>
                  <a:pt x="2678" y="1832"/>
                </a:lnTo>
                <a:lnTo>
                  <a:pt x="2296" y="1538"/>
                </a:lnTo>
                <a:lnTo>
                  <a:pt x="2125" y="1636"/>
                </a:lnTo>
                <a:lnTo>
                  <a:pt x="2700" y="2078"/>
                </a:lnTo>
                <a:lnTo>
                  <a:pt x="3699" y="1440"/>
                </a:lnTo>
                <a:lnTo>
                  <a:pt x="3699" y="2176"/>
                </a:lnTo>
                <a:lnTo>
                  <a:pt x="1913" y="2176"/>
                </a:lnTo>
                <a:lnTo>
                  <a:pt x="1913" y="1194"/>
                </a:lnTo>
                <a:close/>
              </a:path>
              <a:path w="21600" h="21600" extrusionOk="0">
                <a:moveTo>
                  <a:pt x="1913" y="2765"/>
                </a:moveTo>
                <a:lnTo>
                  <a:pt x="3699" y="2765"/>
                </a:lnTo>
                <a:lnTo>
                  <a:pt x="2678" y="3403"/>
                </a:lnTo>
                <a:lnTo>
                  <a:pt x="2296" y="3109"/>
                </a:lnTo>
                <a:lnTo>
                  <a:pt x="2125" y="3207"/>
                </a:lnTo>
                <a:lnTo>
                  <a:pt x="2700" y="3649"/>
                </a:lnTo>
                <a:lnTo>
                  <a:pt x="3699" y="3010"/>
                </a:lnTo>
                <a:lnTo>
                  <a:pt x="3699" y="3747"/>
                </a:lnTo>
                <a:lnTo>
                  <a:pt x="1913" y="3747"/>
                </a:lnTo>
                <a:lnTo>
                  <a:pt x="1913" y="2765"/>
                </a:lnTo>
                <a:close/>
              </a:path>
              <a:path w="21600" h="21600" extrusionOk="0">
                <a:moveTo>
                  <a:pt x="1913" y="4336"/>
                </a:moveTo>
                <a:lnTo>
                  <a:pt x="3699" y="4336"/>
                </a:lnTo>
                <a:lnTo>
                  <a:pt x="2678" y="4974"/>
                </a:lnTo>
                <a:lnTo>
                  <a:pt x="2296" y="4680"/>
                </a:lnTo>
                <a:lnTo>
                  <a:pt x="2125" y="4778"/>
                </a:lnTo>
                <a:lnTo>
                  <a:pt x="2700" y="5220"/>
                </a:lnTo>
                <a:lnTo>
                  <a:pt x="3699" y="4581"/>
                </a:lnTo>
                <a:lnTo>
                  <a:pt x="3699" y="5318"/>
                </a:lnTo>
                <a:lnTo>
                  <a:pt x="1913" y="5318"/>
                </a:lnTo>
                <a:lnTo>
                  <a:pt x="1913" y="4336"/>
                </a:lnTo>
                <a:close/>
              </a:path>
              <a:path w="21600" h="21600" extrusionOk="0">
                <a:moveTo>
                  <a:pt x="1913" y="5907"/>
                </a:moveTo>
                <a:lnTo>
                  <a:pt x="3699" y="5907"/>
                </a:lnTo>
                <a:lnTo>
                  <a:pt x="2678" y="6545"/>
                </a:lnTo>
                <a:lnTo>
                  <a:pt x="2296" y="6250"/>
                </a:lnTo>
                <a:lnTo>
                  <a:pt x="2125" y="6349"/>
                </a:lnTo>
                <a:lnTo>
                  <a:pt x="2700" y="6790"/>
                </a:lnTo>
                <a:lnTo>
                  <a:pt x="3699" y="6152"/>
                </a:lnTo>
                <a:lnTo>
                  <a:pt x="3699" y="6889"/>
                </a:lnTo>
                <a:lnTo>
                  <a:pt x="1913" y="6889"/>
                </a:lnTo>
                <a:lnTo>
                  <a:pt x="1913" y="5907"/>
                </a:lnTo>
                <a:close/>
              </a:path>
              <a:path w="21600" h="21600" extrusionOk="0">
                <a:moveTo>
                  <a:pt x="1913" y="7478"/>
                </a:moveTo>
                <a:lnTo>
                  <a:pt x="3699" y="7478"/>
                </a:lnTo>
                <a:lnTo>
                  <a:pt x="2678" y="8116"/>
                </a:lnTo>
                <a:lnTo>
                  <a:pt x="2296" y="7821"/>
                </a:lnTo>
                <a:lnTo>
                  <a:pt x="2125" y="7919"/>
                </a:lnTo>
                <a:lnTo>
                  <a:pt x="2700" y="8361"/>
                </a:lnTo>
                <a:lnTo>
                  <a:pt x="3699" y="7723"/>
                </a:lnTo>
                <a:lnTo>
                  <a:pt x="3699" y="8460"/>
                </a:lnTo>
                <a:lnTo>
                  <a:pt x="1913" y="8460"/>
                </a:lnTo>
                <a:lnTo>
                  <a:pt x="1913" y="7478"/>
                </a:lnTo>
                <a:close/>
              </a:path>
              <a:path w="21600" h="21600" extrusionOk="0">
                <a:moveTo>
                  <a:pt x="1913" y="9049"/>
                </a:moveTo>
                <a:lnTo>
                  <a:pt x="3699" y="9049"/>
                </a:lnTo>
                <a:lnTo>
                  <a:pt x="2678" y="9687"/>
                </a:lnTo>
                <a:lnTo>
                  <a:pt x="2296" y="9392"/>
                </a:lnTo>
                <a:lnTo>
                  <a:pt x="2125" y="9490"/>
                </a:lnTo>
                <a:lnTo>
                  <a:pt x="2700" y="9932"/>
                </a:lnTo>
                <a:lnTo>
                  <a:pt x="3699" y="9294"/>
                </a:lnTo>
                <a:lnTo>
                  <a:pt x="3699" y="10030"/>
                </a:lnTo>
                <a:lnTo>
                  <a:pt x="1913" y="10030"/>
                </a:lnTo>
                <a:lnTo>
                  <a:pt x="1913" y="9049"/>
                </a:lnTo>
                <a:close/>
              </a:path>
              <a:path w="21600" h="21600" extrusionOk="0">
                <a:moveTo>
                  <a:pt x="1913" y="10620"/>
                </a:moveTo>
                <a:lnTo>
                  <a:pt x="3699" y="10620"/>
                </a:lnTo>
                <a:lnTo>
                  <a:pt x="2678" y="11258"/>
                </a:lnTo>
                <a:lnTo>
                  <a:pt x="2296" y="10963"/>
                </a:lnTo>
                <a:lnTo>
                  <a:pt x="2125" y="11061"/>
                </a:lnTo>
                <a:lnTo>
                  <a:pt x="2700" y="11503"/>
                </a:lnTo>
                <a:lnTo>
                  <a:pt x="3699" y="10865"/>
                </a:lnTo>
                <a:lnTo>
                  <a:pt x="3699" y="11601"/>
                </a:lnTo>
                <a:lnTo>
                  <a:pt x="1913" y="11601"/>
                </a:lnTo>
                <a:lnTo>
                  <a:pt x="1913" y="10620"/>
                </a:lnTo>
                <a:close/>
              </a:path>
              <a:path w="21600" h="21600" extrusionOk="0">
                <a:moveTo>
                  <a:pt x="1913" y="12190"/>
                </a:moveTo>
                <a:lnTo>
                  <a:pt x="3699" y="12190"/>
                </a:lnTo>
                <a:lnTo>
                  <a:pt x="2678" y="12829"/>
                </a:lnTo>
                <a:lnTo>
                  <a:pt x="2296" y="12534"/>
                </a:lnTo>
                <a:lnTo>
                  <a:pt x="2125" y="12632"/>
                </a:lnTo>
                <a:lnTo>
                  <a:pt x="2700" y="13074"/>
                </a:lnTo>
                <a:lnTo>
                  <a:pt x="3699" y="12436"/>
                </a:lnTo>
                <a:lnTo>
                  <a:pt x="3699" y="13172"/>
                </a:lnTo>
                <a:lnTo>
                  <a:pt x="1913" y="13172"/>
                </a:lnTo>
                <a:lnTo>
                  <a:pt x="1913" y="12190"/>
                </a:lnTo>
                <a:close/>
              </a:path>
              <a:path w="21600" h="21600" extrusionOk="0">
                <a:moveTo>
                  <a:pt x="1913" y="13761"/>
                </a:moveTo>
                <a:lnTo>
                  <a:pt x="3699" y="13761"/>
                </a:lnTo>
                <a:lnTo>
                  <a:pt x="2678" y="14400"/>
                </a:lnTo>
                <a:lnTo>
                  <a:pt x="2296" y="14105"/>
                </a:lnTo>
                <a:lnTo>
                  <a:pt x="2125" y="14203"/>
                </a:lnTo>
                <a:lnTo>
                  <a:pt x="2700" y="14645"/>
                </a:lnTo>
                <a:lnTo>
                  <a:pt x="3699" y="14007"/>
                </a:lnTo>
                <a:lnTo>
                  <a:pt x="3699" y="14743"/>
                </a:lnTo>
                <a:lnTo>
                  <a:pt x="1913" y="14743"/>
                </a:lnTo>
                <a:lnTo>
                  <a:pt x="1913" y="13761"/>
                </a:lnTo>
                <a:close/>
              </a:path>
              <a:path w="21600" h="21600" extrusionOk="0">
                <a:moveTo>
                  <a:pt x="1913" y="15332"/>
                </a:moveTo>
                <a:lnTo>
                  <a:pt x="3699" y="15332"/>
                </a:lnTo>
                <a:lnTo>
                  <a:pt x="2678" y="15970"/>
                </a:lnTo>
                <a:lnTo>
                  <a:pt x="2296" y="15676"/>
                </a:lnTo>
                <a:lnTo>
                  <a:pt x="2125" y="15774"/>
                </a:lnTo>
                <a:lnTo>
                  <a:pt x="2700" y="16216"/>
                </a:lnTo>
                <a:lnTo>
                  <a:pt x="3699" y="15578"/>
                </a:lnTo>
                <a:lnTo>
                  <a:pt x="3699" y="16314"/>
                </a:lnTo>
                <a:lnTo>
                  <a:pt x="1913" y="16314"/>
                </a:lnTo>
                <a:lnTo>
                  <a:pt x="1913" y="15332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388" name="Text Box 11"/>
          <p:cNvSpPr txBox="1">
            <a:spLocks noChangeArrowheads="1"/>
          </p:cNvSpPr>
          <p:nvPr/>
        </p:nvSpPr>
        <p:spPr bwMode="auto">
          <a:xfrm>
            <a:off x="1331913" y="1125538"/>
            <a:ext cx="2808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2000"/>
          </a:p>
        </p:txBody>
      </p:sp>
      <p:sp>
        <p:nvSpPr>
          <p:cNvPr id="16389" name="Text Box 14"/>
          <p:cNvSpPr txBox="1">
            <a:spLocks noChangeArrowheads="1"/>
          </p:cNvSpPr>
          <p:nvPr/>
        </p:nvSpPr>
        <p:spPr bwMode="auto">
          <a:xfrm>
            <a:off x="1116013" y="836613"/>
            <a:ext cx="936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i="1"/>
              <a:t>Доход</a:t>
            </a:r>
            <a:r>
              <a:rPr lang="ru-RU" sz="1600"/>
              <a:t> </a:t>
            </a:r>
          </a:p>
        </p:txBody>
      </p:sp>
      <p:sp>
        <p:nvSpPr>
          <p:cNvPr id="16390" name="AutoShape 16"/>
          <p:cNvSpPr>
            <a:spLocks noChangeArrowheads="1"/>
          </p:cNvSpPr>
          <p:nvPr/>
        </p:nvSpPr>
        <p:spPr bwMode="auto">
          <a:xfrm>
            <a:off x="2051050" y="765175"/>
            <a:ext cx="144463" cy="485775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91" name="Text Box 17"/>
          <p:cNvSpPr txBox="1">
            <a:spLocks noChangeArrowheads="1"/>
          </p:cNvSpPr>
          <p:nvPr/>
        </p:nvSpPr>
        <p:spPr bwMode="auto">
          <a:xfrm>
            <a:off x="2411413" y="836613"/>
            <a:ext cx="11509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i="1"/>
              <a:t>расход</a:t>
            </a:r>
          </a:p>
        </p:txBody>
      </p:sp>
      <p:sp>
        <p:nvSpPr>
          <p:cNvPr id="16392" name="Text Box 18"/>
          <p:cNvSpPr txBox="1">
            <a:spLocks noChangeArrowheads="1"/>
          </p:cNvSpPr>
          <p:nvPr/>
        </p:nvSpPr>
        <p:spPr bwMode="auto">
          <a:xfrm>
            <a:off x="1187450" y="1341438"/>
            <a:ext cx="2879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i="1"/>
              <a:t>Профицитный бюджет</a:t>
            </a:r>
          </a:p>
        </p:txBody>
      </p:sp>
      <p:sp>
        <p:nvSpPr>
          <p:cNvPr id="16393" name="Text Box 19"/>
          <p:cNvSpPr txBox="1">
            <a:spLocks noChangeArrowheads="1"/>
          </p:cNvSpPr>
          <p:nvPr/>
        </p:nvSpPr>
        <p:spPr bwMode="auto">
          <a:xfrm>
            <a:off x="1187450" y="2205038"/>
            <a:ext cx="10080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i="1"/>
              <a:t>доход</a:t>
            </a:r>
          </a:p>
        </p:txBody>
      </p:sp>
      <p:sp>
        <p:nvSpPr>
          <p:cNvPr id="16394" name="Text Box 20"/>
          <p:cNvSpPr txBox="1">
            <a:spLocks noChangeArrowheads="1"/>
          </p:cNvSpPr>
          <p:nvPr/>
        </p:nvSpPr>
        <p:spPr bwMode="auto">
          <a:xfrm>
            <a:off x="2563813" y="2276475"/>
            <a:ext cx="1073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i="1"/>
              <a:t>расход</a:t>
            </a:r>
          </a:p>
        </p:txBody>
      </p:sp>
      <p:sp>
        <p:nvSpPr>
          <p:cNvPr id="16395" name="AutoShape 22"/>
          <p:cNvSpPr>
            <a:spLocks noChangeArrowheads="1"/>
          </p:cNvSpPr>
          <p:nvPr/>
        </p:nvSpPr>
        <p:spPr bwMode="auto">
          <a:xfrm>
            <a:off x="2195513" y="2133600"/>
            <a:ext cx="144462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96" name="Text Box 23"/>
          <p:cNvSpPr txBox="1">
            <a:spLocks noChangeArrowheads="1"/>
          </p:cNvSpPr>
          <p:nvPr/>
        </p:nvSpPr>
        <p:spPr bwMode="auto">
          <a:xfrm>
            <a:off x="1403350" y="2636838"/>
            <a:ext cx="2447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i="1"/>
              <a:t>Дефицитный бюджет</a:t>
            </a:r>
          </a:p>
        </p:txBody>
      </p:sp>
      <p:sp>
        <p:nvSpPr>
          <p:cNvPr id="16397" name="Text Box 24"/>
          <p:cNvSpPr txBox="1">
            <a:spLocks noChangeArrowheads="1"/>
          </p:cNvSpPr>
          <p:nvPr/>
        </p:nvSpPr>
        <p:spPr bwMode="auto">
          <a:xfrm>
            <a:off x="1187450" y="3789363"/>
            <a:ext cx="936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i="1"/>
              <a:t>доход</a:t>
            </a:r>
          </a:p>
        </p:txBody>
      </p:sp>
      <p:sp>
        <p:nvSpPr>
          <p:cNvPr id="16398" name="AutoShape 25"/>
          <p:cNvSpPr>
            <a:spLocks noChangeArrowheads="1"/>
          </p:cNvSpPr>
          <p:nvPr/>
        </p:nvSpPr>
        <p:spPr bwMode="auto">
          <a:xfrm>
            <a:off x="1908175" y="3860800"/>
            <a:ext cx="503238" cy="288925"/>
          </a:xfrm>
          <a:prstGeom prst="leftRightArrow">
            <a:avLst>
              <a:gd name="adj1" fmla="val 50000"/>
              <a:gd name="adj2" fmla="val 34835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99" name="Text Box 26"/>
          <p:cNvSpPr txBox="1">
            <a:spLocks noChangeArrowheads="1"/>
          </p:cNvSpPr>
          <p:nvPr/>
        </p:nvSpPr>
        <p:spPr bwMode="auto">
          <a:xfrm>
            <a:off x="2555875" y="3789363"/>
            <a:ext cx="10080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i="1"/>
              <a:t>расход</a:t>
            </a:r>
          </a:p>
        </p:txBody>
      </p:sp>
      <p:sp>
        <p:nvSpPr>
          <p:cNvPr id="16400" name="Text Box 28"/>
          <p:cNvSpPr txBox="1">
            <a:spLocks noChangeArrowheads="1"/>
          </p:cNvSpPr>
          <p:nvPr/>
        </p:nvSpPr>
        <p:spPr bwMode="auto">
          <a:xfrm>
            <a:off x="1258888" y="4437063"/>
            <a:ext cx="244951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i="1"/>
              <a:t>Сбалансированный бюджет</a:t>
            </a:r>
          </a:p>
        </p:txBody>
      </p:sp>
      <p:sp>
        <p:nvSpPr>
          <p:cNvPr id="16401" name="Text Box 29"/>
          <p:cNvSpPr txBox="1">
            <a:spLocks noChangeArrowheads="1"/>
          </p:cNvSpPr>
          <p:nvPr/>
        </p:nvSpPr>
        <p:spPr bwMode="auto">
          <a:xfrm>
            <a:off x="5867400" y="549275"/>
            <a:ext cx="302577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1" u="sng"/>
              <a:t>Доходы </a:t>
            </a:r>
            <a:r>
              <a:rPr lang="ru-RU" sz="1400" i="1"/>
              <a:t>бюджета Кринично-Лугского сельского поселения -поступающие в бюджет поселения денежные средства</a:t>
            </a:r>
          </a:p>
        </p:txBody>
      </p:sp>
      <p:sp>
        <p:nvSpPr>
          <p:cNvPr id="16402" name="Text Box 30"/>
          <p:cNvSpPr txBox="1">
            <a:spLocks noChangeArrowheads="1"/>
          </p:cNvSpPr>
          <p:nvPr/>
        </p:nvSpPr>
        <p:spPr bwMode="auto">
          <a:xfrm>
            <a:off x="5940425" y="1557338"/>
            <a:ext cx="3024188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1" u="sng"/>
              <a:t>Расходы</a:t>
            </a:r>
            <a:r>
              <a:rPr lang="ru-RU" sz="1400"/>
              <a:t> </a:t>
            </a:r>
            <a:r>
              <a:rPr lang="ru-RU" sz="1400" i="1"/>
              <a:t>бюджета Кринично-Лугского сельского поселения -выплачиваемые из бюджета поселения денежные средства</a:t>
            </a:r>
          </a:p>
        </p:txBody>
      </p:sp>
      <p:sp>
        <p:nvSpPr>
          <p:cNvPr id="16403" name="Text Box 31"/>
          <p:cNvSpPr txBox="1">
            <a:spLocks noChangeArrowheads="1"/>
          </p:cNvSpPr>
          <p:nvPr/>
        </p:nvSpPr>
        <p:spPr bwMode="auto">
          <a:xfrm>
            <a:off x="5867400" y="2565400"/>
            <a:ext cx="302577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1" u="sng"/>
              <a:t>Дефицит бюджета</a:t>
            </a:r>
            <a:r>
              <a:rPr lang="ru-RU" sz="1400"/>
              <a:t> -</a:t>
            </a:r>
            <a:r>
              <a:rPr lang="ru-RU" sz="1400" i="1"/>
              <a:t>превышение расходов над доходами. При его наличии принимается решение об источниках покрытия дефицита: имеющиеся остатки или взять в долг (кредит) </a:t>
            </a:r>
          </a:p>
        </p:txBody>
      </p:sp>
      <p:sp>
        <p:nvSpPr>
          <p:cNvPr id="16404" name="Text Box 32"/>
          <p:cNvSpPr txBox="1">
            <a:spLocks noChangeArrowheads="1"/>
          </p:cNvSpPr>
          <p:nvPr/>
        </p:nvSpPr>
        <p:spPr bwMode="auto">
          <a:xfrm>
            <a:off x="5867400" y="4005263"/>
            <a:ext cx="3097213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1" u="sng"/>
              <a:t>Профицит бюджета</a:t>
            </a:r>
            <a:r>
              <a:rPr lang="ru-RU" sz="1400"/>
              <a:t> – </a:t>
            </a:r>
            <a:r>
              <a:rPr lang="ru-RU" sz="1400" i="1"/>
              <a:t>превышение доходов над расходами. При его наличии принимается решение как использовать: накапливать резервы, остатки, погашать долг</a:t>
            </a:r>
            <a:r>
              <a:rPr lang="ru-RU" sz="140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0" name="Rectangle 5"/>
          <p:cNvSpPr>
            <a:spLocks noChangeArrowheads="1"/>
          </p:cNvSpPr>
          <p:nvPr/>
        </p:nvSpPr>
        <p:spPr bwMode="auto">
          <a:xfrm>
            <a:off x="395288" y="3284538"/>
            <a:ext cx="2305050" cy="3313112"/>
          </a:xfrm>
          <a:prstGeom prst="rect">
            <a:avLst/>
          </a:prstGeom>
          <a:solidFill>
            <a:srgbClr val="DFB7D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1" name="Rectangle 6"/>
          <p:cNvSpPr>
            <a:spLocks noChangeArrowheads="1"/>
          </p:cNvSpPr>
          <p:nvPr/>
        </p:nvSpPr>
        <p:spPr bwMode="auto">
          <a:xfrm>
            <a:off x="3492500" y="3284538"/>
            <a:ext cx="2447925" cy="3313112"/>
          </a:xfrm>
          <a:prstGeom prst="rect">
            <a:avLst/>
          </a:prstGeom>
          <a:solidFill>
            <a:srgbClr val="DFB7D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2" name="Rectangle 7"/>
          <p:cNvSpPr>
            <a:spLocks noChangeArrowheads="1"/>
          </p:cNvSpPr>
          <p:nvPr/>
        </p:nvSpPr>
        <p:spPr bwMode="auto">
          <a:xfrm>
            <a:off x="6516688" y="3284538"/>
            <a:ext cx="2376487" cy="3240087"/>
          </a:xfrm>
          <a:prstGeom prst="rect">
            <a:avLst/>
          </a:prstGeom>
          <a:solidFill>
            <a:srgbClr val="DFB7D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3" name="AutoShape 8"/>
          <p:cNvSpPr>
            <a:spLocks noChangeArrowheads="1"/>
          </p:cNvSpPr>
          <p:nvPr/>
        </p:nvSpPr>
        <p:spPr bwMode="auto">
          <a:xfrm>
            <a:off x="611188" y="1844675"/>
            <a:ext cx="1944687" cy="936625"/>
          </a:xfrm>
          <a:prstGeom prst="roundRect">
            <a:avLst>
              <a:gd name="adj" fmla="val 16667"/>
            </a:avLst>
          </a:prstGeom>
          <a:solidFill>
            <a:srgbClr val="D8D5EB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4" name="AutoShape 9"/>
          <p:cNvSpPr>
            <a:spLocks noChangeArrowheads="1"/>
          </p:cNvSpPr>
          <p:nvPr/>
        </p:nvSpPr>
        <p:spPr bwMode="auto">
          <a:xfrm>
            <a:off x="3635375" y="1844675"/>
            <a:ext cx="2160588" cy="936625"/>
          </a:xfrm>
          <a:prstGeom prst="roundRect">
            <a:avLst>
              <a:gd name="adj" fmla="val 16667"/>
            </a:avLst>
          </a:prstGeom>
          <a:solidFill>
            <a:srgbClr val="D8D5EB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5" name="AutoShape 10"/>
          <p:cNvSpPr>
            <a:spLocks noChangeArrowheads="1"/>
          </p:cNvSpPr>
          <p:nvPr/>
        </p:nvSpPr>
        <p:spPr bwMode="auto">
          <a:xfrm>
            <a:off x="6516688" y="1844675"/>
            <a:ext cx="2376487" cy="936625"/>
          </a:xfrm>
          <a:prstGeom prst="roundRect">
            <a:avLst>
              <a:gd name="adj" fmla="val 16667"/>
            </a:avLst>
          </a:prstGeom>
          <a:solidFill>
            <a:srgbClr val="D8D5EB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6" name="AutoShape 11"/>
          <p:cNvSpPr>
            <a:spLocks noChangeArrowheads="1"/>
          </p:cNvSpPr>
          <p:nvPr/>
        </p:nvSpPr>
        <p:spPr bwMode="auto">
          <a:xfrm>
            <a:off x="1258888" y="2852738"/>
            <a:ext cx="503237" cy="36036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E7844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7" name="AutoShape 12"/>
          <p:cNvSpPr>
            <a:spLocks noChangeArrowheads="1"/>
          </p:cNvSpPr>
          <p:nvPr/>
        </p:nvSpPr>
        <p:spPr bwMode="auto">
          <a:xfrm>
            <a:off x="4500563" y="2852738"/>
            <a:ext cx="576262" cy="36036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E7844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8" name="AutoShape 13"/>
          <p:cNvSpPr>
            <a:spLocks noChangeArrowheads="1"/>
          </p:cNvSpPr>
          <p:nvPr/>
        </p:nvSpPr>
        <p:spPr bwMode="auto">
          <a:xfrm>
            <a:off x="7524750" y="2852738"/>
            <a:ext cx="647700" cy="36036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E7844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9" name="Text Box 15"/>
          <p:cNvSpPr txBox="1">
            <a:spLocks noChangeArrowheads="1"/>
          </p:cNvSpPr>
          <p:nvPr/>
        </p:nvSpPr>
        <p:spPr bwMode="auto">
          <a:xfrm>
            <a:off x="827088" y="333375"/>
            <a:ext cx="7705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b="1" u="sng"/>
              <a:t>Доходы бюджета-</a:t>
            </a:r>
            <a:r>
              <a:rPr lang="ru-RU" sz="1800"/>
              <a:t> поступающие в бюджет денежные средства, за исключением, являющихся источниками финансирования дефицита</a:t>
            </a:r>
          </a:p>
        </p:txBody>
      </p:sp>
      <p:sp>
        <p:nvSpPr>
          <p:cNvPr id="17420" name="AutoShape 16"/>
          <p:cNvSpPr>
            <a:spLocks noChangeArrowheads="1"/>
          </p:cNvSpPr>
          <p:nvPr/>
        </p:nvSpPr>
        <p:spPr bwMode="auto">
          <a:xfrm>
            <a:off x="2700338" y="1125538"/>
            <a:ext cx="4464050" cy="431800"/>
          </a:xfrm>
          <a:prstGeom prst="flowChartAlternateProcess">
            <a:avLst/>
          </a:prstGeom>
          <a:solidFill>
            <a:srgbClr val="C8C4E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21" name="Rectangle 18"/>
          <p:cNvSpPr>
            <a:spLocks noChangeArrowheads="1"/>
          </p:cNvSpPr>
          <p:nvPr/>
        </p:nvSpPr>
        <p:spPr bwMode="auto">
          <a:xfrm>
            <a:off x="3851275" y="1196975"/>
            <a:ext cx="19446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/>
              <a:t>Доходы бюджета</a:t>
            </a:r>
          </a:p>
        </p:txBody>
      </p:sp>
      <p:sp>
        <p:nvSpPr>
          <p:cNvPr id="17422" name="Text Box 19"/>
          <p:cNvSpPr txBox="1">
            <a:spLocks noChangeArrowheads="1"/>
          </p:cNvSpPr>
          <p:nvPr/>
        </p:nvSpPr>
        <p:spPr bwMode="auto">
          <a:xfrm>
            <a:off x="827088" y="1989138"/>
            <a:ext cx="1657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800"/>
              <a:t>Налоговые доходы</a:t>
            </a:r>
          </a:p>
        </p:txBody>
      </p:sp>
      <p:sp>
        <p:nvSpPr>
          <p:cNvPr id="17423" name="Text Box 20"/>
          <p:cNvSpPr txBox="1">
            <a:spLocks noChangeArrowheads="1"/>
          </p:cNvSpPr>
          <p:nvPr/>
        </p:nvSpPr>
        <p:spPr bwMode="auto">
          <a:xfrm>
            <a:off x="3779838" y="2060575"/>
            <a:ext cx="1944687" cy="641350"/>
          </a:xfrm>
          <a:prstGeom prst="rect">
            <a:avLst/>
          </a:prstGeom>
          <a:solidFill>
            <a:srgbClr val="D8D5EB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800"/>
              <a:t>Неналоговые доходы</a:t>
            </a:r>
          </a:p>
        </p:txBody>
      </p:sp>
      <p:sp>
        <p:nvSpPr>
          <p:cNvPr id="17424" name="Text Box 21"/>
          <p:cNvSpPr txBox="1">
            <a:spLocks noChangeArrowheads="1"/>
          </p:cNvSpPr>
          <p:nvPr/>
        </p:nvSpPr>
        <p:spPr bwMode="auto">
          <a:xfrm>
            <a:off x="6659563" y="2060575"/>
            <a:ext cx="19446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800"/>
              <a:t>Безвозмездные поступления</a:t>
            </a:r>
          </a:p>
        </p:txBody>
      </p:sp>
      <p:sp>
        <p:nvSpPr>
          <p:cNvPr id="17425" name="Text Box 22"/>
          <p:cNvSpPr txBox="1">
            <a:spLocks noChangeArrowheads="1"/>
          </p:cNvSpPr>
          <p:nvPr/>
        </p:nvSpPr>
        <p:spPr bwMode="auto">
          <a:xfrm>
            <a:off x="395288" y="3284538"/>
            <a:ext cx="2305050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300" dirty="0"/>
              <a:t>Поступления от уплаты налогов, установленных Налоговым Кодексом РФ:</a:t>
            </a:r>
          </a:p>
        </p:txBody>
      </p:sp>
      <p:sp>
        <p:nvSpPr>
          <p:cNvPr id="17426" name="Text Box 23"/>
          <p:cNvSpPr txBox="1">
            <a:spLocks noChangeArrowheads="1"/>
          </p:cNvSpPr>
          <p:nvPr/>
        </p:nvSpPr>
        <p:spPr bwMode="auto">
          <a:xfrm>
            <a:off x="468313" y="4221163"/>
            <a:ext cx="2159000" cy="2292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300" dirty="0"/>
              <a:t>-налог на доходы физических лиц;</a:t>
            </a:r>
          </a:p>
          <a:p>
            <a:pPr>
              <a:spcBef>
                <a:spcPct val="50000"/>
              </a:spcBef>
            </a:pPr>
            <a:r>
              <a:rPr lang="ru-RU" sz="1300" dirty="0"/>
              <a:t>-единый сельскохозяйственный налог;</a:t>
            </a:r>
          </a:p>
          <a:p>
            <a:pPr>
              <a:spcBef>
                <a:spcPct val="50000"/>
              </a:spcBef>
            </a:pPr>
            <a:r>
              <a:rPr lang="ru-RU" sz="1300" dirty="0"/>
              <a:t>-налог на имущество физических лиц; </a:t>
            </a:r>
          </a:p>
          <a:p>
            <a:pPr>
              <a:spcBef>
                <a:spcPct val="50000"/>
              </a:spcBef>
            </a:pPr>
            <a:r>
              <a:rPr lang="ru-RU" sz="1300" dirty="0"/>
              <a:t>-земельный налог;</a:t>
            </a:r>
          </a:p>
          <a:p>
            <a:pPr>
              <a:spcBef>
                <a:spcPct val="50000"/>
              </a:spcBef>
            </a:pPr>
            <a:r>
              <a:rPr lang="ru-RU" sz="1300" dirty="0"/>
              <a:t>- госпошлина.</a:t>
            </a:r>
          </a:p>
        </p:txBody>
      </p:sp>
      <p:sp>
        <p:nvSpPr>
          <p:cNvPr id="17427" name="Text Box 24"/>
          <p:cNvSpPr txBox="1">
            <a:spLocks noChangeArrowheads="1"/>
          </p:cNvSpPr>
          <p:nvPr/>
        </p:nvSpPr>
        <p:spPr bwMode="auto">
          <a:xfrm>
            <a:off x="3492500" y="3284538"/>
            <a:ext cx="2447925" cy="319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300" dirty="0"/>
              <a:t>Платежи, установленные законодательством российской Федерации:</a:t>
            </a:r>
          </a:p>
          <a:p>
            <a:pPr>
              <a:spcBef>
                <a:spcPct val="50000"/>
              </a:spcBef>
            </a:pPr>
            <a:r>
              <a:rPr lang="ru-RU" sz="1300" dirty="0"/>
              <a:t>-доходы от использования муниципального имущества;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ru-RU" sz="1300" dirty="0"/>
              <a:t>доходы от реализации муниципального имущества;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ru-RU" sz="1300" dirty="0"/>
              <a:t> штрафы за нарушение законодательства</a:t>
            </a:r>
            <a:r>
              <a:rPr lang="ru-RU" sz="1300" dirty="0" smtClean="0"/>
              <a:t>;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ru-RU" sz="1300" dirty="0" smtClean="0"/>
              <a:t>средства инициативы граждан;</a:t>
            </a:r>
            <a:endParaRPr lang="ru-RU" sz="1300" dirty="0"/>
          </a:p>
          <a:p>
            <a:pPr>
              <a:spcBef>
                <a:spcPct val="50000"/>
              </a:spcBef>
              <a:buFontTx/>
              <a:buChar char="-"/>
            </a:pPr>
            <a:r>
              <a:rPr lang="ru-RU" sz="1300" dirty="0"/>
              <a:t> прочие неналоговые </a:t>
            </a:r>
            <a:r>
              <a:rPr lang="ru-RU" sz="1300" dirty="0" smtClean="0"/>
              <a:t>доходы.</a:t>
            </a:r>
            <a:endParaRPr lang="ru-RU" sz="1300" dirty="0"/>
          </a:p>
        </p:txBody>
      </p:sp>
      <p:sp>
        <p:nvSpPr>
          <p:cNvPr id="17428" name="Text Box 25"/>
          <p:cNvSpPr txBox="1">
            <a:spLocks noChangeArrowheads="1"/>
          </p:cNvSpPr>
          <p:nvPr/>
        </p:nvSpPr>
        <p:spPr bwMode="auto">
          <a:xfrm>
            <a:off x="6732588" y="3573463"/>
            <a:ext cx="2087562" cy="2292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300" dirty="0"/>
              <a:t>Поступления от других бюджетов (межбюджетные трансферты: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ru-RU" sz="1300" dirty="0"/>
              <a:t>дотации;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ru-RU" sz="1300" dirty="0"/>
              <a:t> субсидии;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ru-RU" sz="1300" dirty="0"/>
              <a:t> </a:t>
            </a:r>
            <a:r>
              <a:rPr lang="ru-RU" sz="1300" dirty="0" smtClean="0"/>
              <a:t>субвенции;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ru-RU" sz="1300" dirty="0" smtClean="0"/>
              <a:t> иные межбюджетные трансферты.</a:t>
            </a:r>
            <a:endParaRPr lang="ru-RU" sz="1300" dirty="0"/>
          </a:p>
        </p:txBody>
      </p:sp>
      <p:sp>
        <p:nvSpPr>
          <p:cNvPr id="17429" name="AutoShape 22"/>
          <p:cNvSpPr>
            <a:spLocks noChangeArrowheads="1"/>
          </p:cNvSpPr>
          <p:nvPr/>
        </p:nvSpPr>
        <p:spPr bwMode="auto">
          <a:xfrm>
            <a:off x="4716463" y="1557338"/>
            <a:ext cx="647700" cy="2159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E7844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37853"/>
            <a:ext cx="9144000" cy="707886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Основные характеристики </a:t>
            </a:r>
            <a:r>
              <a:rPr lang="ru-RU" sz="2000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бюджета </a:t>
            </a:r>
            <a:r>
              <a:rPr lang="ru-RU" sz="2000" i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Кринично-Лугского</a:t>
            </a:r>
            <a:r>
              <a:rPr lang="ru-RU" sz="2000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 сельского </a:t>
            </a:r>
            <a:r>
              <a:rPr lang="ru-RU" sz="2000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поселения</a:t>
            </a:r>
            <a:endParaRPr lang="ru-RU" sz="1800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graphicFrame>
        <p:nvGraphicFramePr>
          <p:cNvPr id="3" name="Group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302113"/>
              </p:ext>
            </p:extLst>
          </p:nvPr>
        </p:nvGraphicFramePr>
        <p:xfrm>
          <a:off x="251520" y="1196753"/>
          <a:ext cx="8712969" cy="5541026"/>
        </p:xfrm>
        <a:graphic>
          <a:graphicData uri="http://schemas.openxmlformats.org/drawingml/2006/table">
            <a:tbl>
              <a:tblPr/>
              <a:tblGrid>
                <a:gridCol w="2456897"/>
                <a:gridCol w="1483449"/>
                <a:gridCol w="1590457"/>
                <a:gridCol w="1591083"/>
                <a:gridCol w="1591083"/>
              </a:tblGrid>
              <a:tr h="86409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показателей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B1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План на 2024 год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(уточненный</a:t>
                      </a: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B1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План на </a:t>
                      </a: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2025год</a:t>
                      </a: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B1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План на 2026 </a:t>
                      </a: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год</a:t>
                      </a: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B1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План на 2027 год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B1D9"/>
                    </a:solidFill>
                  </a:tcPr>
                </a:tc>
              </a:tr>
              <a:tr h="4634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Доходы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29 420,7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32 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696,1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28 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652,4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20 390,7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34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Налоговые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14 855,7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18 879,5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19 053,8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19 349,8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</a:tr>
              <a:tr h="46190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Неналоговые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639,2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871,2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554,7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576,8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9361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Безвозмездные поступления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13 925,8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945,4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 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043,9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464,1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634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Расходы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30 378,6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32 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696,1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28 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652,4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20 390,7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9361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Программные расходы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29 136,7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31 716,6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25 616,3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18 447,7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</a:tr>
              <a:tr h="69361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Непрограммные расходы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F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1 241,9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F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979,5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F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3 036,1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F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1 943,0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FAF0"/>
                    </a:solidFill>
                  </a:tcPr>
                </a:tc>
              </a:tr>
              <a:tr h="69361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Профицит (+)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Дефицит (-)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-957,9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884368" y="868740"/>
            <a:ext cx="9157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alt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тыс.рублей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882071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2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3125194"/>
              </p:ext>
            </p:extLst>
          </p:nvPr>
        </p:nvGraphicFramePr>
        <p:xfrm>
          <a:off x="467545" y="906701"/>
          <a:ext cx="8208912" cy="5567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539" name="Text Box 6"/>
          <p:cNvSpPr txBox="1">
            <a:spLocks noChangeArrowheads="1"/>
          </p:cNvSpPr>
          <p:nvPr/>
        </p:nvSpPr>
        <p:spPr bwMode="auto">
          <a:xfrm>
            <a:off x="323850" y="260350"/>
            <a:ext cx="84963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i="1" dirty="0"/>
              <a:t>Структура </a:t>
            </a:r>
            <a:r>
              <a:rPr lang="ru-RU" sz="2000" b="1" i="1" dirty="0" smtClean="0"/>
              <a:t>доходов бюджета </a:t>
            </a:r>
            <a:r>
              <a:rPr lang="ru-RU" sz="2000" b="1" i="1" dirty="0" err="1"/>
              <a:t>Кринично-Лугского</a:t>
            </a:r>
            <a:r>
              <a:rPr lang="ru-RU" sz="2000" b="1" i="1" dirty="0"/>
              <a:t> сельского поселения</a:t>
            </a:r>
            <a:r>
              <a:rPr lang="ru-RU" sz="1600" dirty="0"/>
              <a:t> </a:t>
            </a:r>
          </a:p>
        </p:txBody>
      </p:sp>
      <p:sp>
        <p:nvSpPr>
          <p:cNvPr id="22540" name="Text Box 9"/>
          <p:cNvSpPr txBox="1">
            <a:spLocks noChangeArrowheads="1"/>
          </p:cNvSpPr>
          <p:nvPr/>
        </p:nvSpPr>
        <p:spPr bwMode="auto">
          <a:xfrm>
            <a:off x="7452320" y="687388"/>
            <a:ext cx="11239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b="1" dirty="0"/>
              <a:t>Тыс. рублей</a:t>
            </a:r>
          </a:p>
        </p:txBody>
      </p:sp>
      <p:sp>
        <p:nvSpPr>
          <p:cNvPr id="22541" name="Text Box 10"/>
          <p:cNvSpPr txBox="1">
            <a:spLocks noChangeArrowheads="1"/>
          </p:cNvSpPr>
          <p:nvPr/>
        </p:nvSpPr>
        <p:spPr bwMode="auto">
          <a:xfrm>
            <a:off x="4139952" y="2636912"/>
            <a:ext cx="56778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dirty="0" smtClean="0"/>
              <a:t>554,7</a:t>
            </a:r>
            <a:endParaRPr lang="ru-RU" sz="1200" dirty="0"/>
          </a:p>
        </p:txBody>
      </p:sp>
      <p:sp>
        <p:nvSpPr>
          <p:cNvPr id="22542" name="Text Box 11"/>
          <p:cNvSpPr txBox="1">
            <a:spLocks noChangeArrowheads="1"/>
          </p:cNvSpPr>
          <p:nvPr/>
        </p:nvSpPr>
        <p:spPr bwMode="auto">
          <a:xfrm>
            <a:off x="2209800" y="1032873"/>
            <a:ext cx="7809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dirty="0" smtClean="0"/>
              <a:t>13 925,8</a:t>
            </a:r>
            <a:endParaRPr lang="ru-RU" sz="1200" dirty="0"/>
          </a:p>
        </p:txBody>
      </p:sp>
      <p:sp>
        <p:nvSpPr>
          <p:cNvPr id="22543" name="Text Box 12"/>
          <p:cNvSpPr txBox="1">
            <a:spLocks noChangeArrowheads="1"/>
          </p:cNvSpPr>
          <p:nvPr/>
        </p:nvSpPr>
        <p:spPr bwMode="auto">
          <a:xfrm>
            <a:off x="3995936" y="1030511"/>
            <a:ext cx="6527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dirty="0" smtClean="0"/>
              <a:t>9043,9</a:t>
            </a:r>
            <a:endParaRPr lang="ru-RU" sz="1200" dirty="0"/>
          </a:p>
        </p:txBody>
      </p:sp>
      <p:sp>
        <p:nvSpPr>
          <p:cNvPr id="22544" name="Text Box 13"/>
          <p:cNvSpPr txBox="1">
            <a:spLocks noChangeArrowheads="1"/>
          </p:cNvSpPr>
          <p:nvPr/>
        </p:nvSpPr>
        <p:spPr bwMode="auto">
          <a:xfrm>
            <a:off x="3201630" y="3914006"/>
            <a:ext cx="732893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100" dirty="0" smtClean="0"/>
              <a:t>18 879,5</a:t>
            </a:r>
            <a:endParaRPr lang="ru-RU" sz="1100" dirty="0"/>
          </a:p>
        </p:txBody>
      </p:sp>
      <p:sp>
        <p:nvSpPr>
          <p:cNvPr id="22545" name="Text Box 14"/>
          <p:cNvSpPr txBox="1">
            <a:spLocks noChangeArrowheads="1"/>
          </p:cNvSpPr>
          <p:nvPr/>
        </p:nvSpPr>
        <p:spPr bwMode="auto">
          <a:xfrm>
            <a:off x="5530329" y="1052736"/>
            <a:ext cx="56778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dirty="0" smtClean="0"/>
              <a:t>464,1</a:t>
            </a:r>
            <a:endParaRPr lang="ru-RU" sz="1200" dirty="0"/>
          </a:p>
        </p:txBody>
      </p:sp>
      <p:sp>
        <p:nvSpPr>
          <p:cNvPr id="22546" name="Text Box 15"/>
          <p:cNvSpPr txBox="1">
            <a:spLocks noChangeArrowheads="1"/>
          </p:cNvSpPr>
          <p:nvPr/>
        </p:nvSpPr>
        <p:spPr bwMode="auto">
          <a:xfrm>
            <a:off x="4114733" y="3933056"/>
            <a:ext cx="694421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100" dirty="0" smtClean="0"/>
              <a:t>19053,8</a:t>
            </a:r>
            <a:endParaRPr lang="ru-RU" sz="1100" dirty="0"/>
          </a:p>
        </p:txBody>
      </p:sp>
      <p:sp>
        <p:nvSpPr>
          <p:cNvPr id="22547" name="Text Box 20"/>
          <p:cNvSpPr txBox="1">
            <a:spLocks noChangeArrowheads="1"/>
          </p:cNvSpPr>
          <p:nvPr/>
        </p:nvSpPr>
        <p:spPr bwMode="auto">
          <a:xfrm>
            <a:off x="3124994" y="1052736"/>
            <a:ext cx="7809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dirty="0" smtClean="0"/>
              <a:t>12 945,4</a:t>
            </a:r>
            <a:endParaRPr lang="ru-RU" sz="1200" dirty="0"/>
          </a:p>
        </p:txBody>
      </p:sp>
      <p:sp>
        <p:nvSpPr>
          <p:cNvPr id="22548" name="Text Box 21"/>
          <p:cNvSpPr txBox="1">
            <a:spLocks noChangeArrowheads="1"/>
          </p:cNvSpPr>
          <p:nvPr/>
        </p:nvSpPr>
        <p:spPr bwMode="auto">
          <a:xfrm>
            <a:off x="5508104" y="1484784"/>
            <a:ext cx="56778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dirty="0" smtClean="0"/>
              <a:t>576,8</a:t>
            </a:r>
            <a:endParaRPr lang="ru-RU" sz="1200" dirty="0"/>
          </a:p>
        </p:txBody>
      </p:sp>
      <p:sp>
        <p:nvSpPr>
          <p:cNvPr id="22549" name="Text Box 22"/>
          <p:cNvSpPr txBox="1">
            <a:spLocks noChangeArrowheads="1"/>
          </p:cNvSpPr>
          <p:nvPr/>
        </p:nvSpPr>
        <p:spPr bwMode="auto">
          <a:xfrm>
            <a:off x="5261628" y="3933056"/>
            <a:ext cx="7809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dirty="0" smtClean="0"/>
              <a:t>19 926,6</a:t>
            </a:r>
            <a:endParaRPr lang="ru-RU" sz="1200" dirty="0"/>
          </a:p>
        </p:txBody>
      </p:sp>
      <p:sp>
        <p:nvSpPr>
          <p:cNvPr id="22551" name="Text Box 23"/>
          <p:cNvSpPr txBox="1">
            <a:spLocks noChangeArrowheads="1"/>
          </p:cNvSpPr>
          <p:nvPr/>
        </p:nvSpPr>
        <p:spPr bwMode="auto">
          <a:xfrm>
            <a:off x="2316128" y="3923204"/>
            <a:ext cx="6431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000" dirty="0" smtClean="0"/>
              <a:t>14855,7</a:t>
            </a:r>
          </a:p>
        </p:txBody>
      </p:sp>
      <p:sp>
        <p:nvSpPr>
          <p:cNvPr id="22552" name="Text Box 24"/>
          <p:cNvSpPr txBox="1">
            <a:spLocks noChangeArrowheads="1"/>
          </p:cNvSpPr>
          <p:nvPr/>
        </p:nvSpPr>
        <p:spPr bwMode="auto">
          <a:xfrm>
            <a:off x="3231322" y="2791673"/>
            <a:ext cx="50206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000" dirty="0" smtClean="0"/>
              <a:t>871,2</a:t>
            </a:r>
            <a:endParaRPr lang="ru-RU" sz="1000" dirty="0"/>
          </a:p>
        </p:txBody>
      </p:sp>
      <p:cxnSp>
        <p:nvCxnSpPr>
          <p:cNvPr id="4" name="Прямая со стрелкой 3"/>
          <p:cNvCxnSpPr/>
          <p:nvPr/>
        </p:nvCxnSpPr>
        <p:spPr>
          <a:xfrm flipV="1">
            <a:off x="5148064" y="1191235"/>
            <a:ext cx="360040" cy="2935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62" name="Text Box 24"/>
          <p:cNvSpPr txBox="1">
            <a:spLocks noChangeArrowheads="1"/>
          </p:cNvSpPr>
          <p:nvPr/>
        </p:nvSpPr>
        <p:spPr bwMode="auto">
          <a:xfrm>
            <a:off x="3492500" y="2060575"/>
            <a:ext cx="14398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23563" name="Text Box 25"/>
          <p:cNvSpPr txBox="1">
            <a:spLocks noChangeArrowheads="1"/>
          </p:cNvSpPr>
          <p:nvPr/>
        </p:nvSpPr>
        <p:spPr bwMode="auto">
          <a:xfrm>
            <a:off x="179388" y="44624"/>
            <a:ext cx="86410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Доходы бюджета </a:t>
            </a:r>
            <a:r>
              <a:rPr lang="ru-RU" sz="2000" i="1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Кринично-Лугского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сельского 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поселения</a:t>
            </a:r>
            <a:endParaRPr lang="ru-RU" sz="2000" i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571" name="Line 46"/>
          <p:cNvSpPr>
            <a:spLocks noChangeShapeType="1"/>
          </p:cNvSpPr>
          <p:nvPr/>
        </p:nvSpPr>
        <p:spPr bwMode="auto">
          <a:xfrm flipV="1">
            <a:off x="5364163" y="42926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3574" name="Text Box 53"/>
          <p:cNvSpPr txBox="1">
            <a:spLocks noChangeArrowheads="1"/>
          </p:cNvSpPr>
          <p:nvPr/>
        </p:nvSpPr>
        <p:spPr bwMode="auto">
          <a:xfrm>
            <a:off x="6351588" y="176213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26" name="Group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7954417"/>
              </p:ext>
            </p:extLst>
          </p:nvPr>
        </p:nvGraphicFramePr>
        <p:xfrm>
          <a:off x="623466" y="941933"/>
          <a:ext cx="8208912" cy="5686013"/>
        </p:xfrm>
        <a:graphic>
          <a:graphicData uri="http://schemas.openxmlformats.org/drawingml/2006/table">
            <a:tbl>
              <a:tblPr/>
              <a:tblGrid>
                <a:gridCol w="3168352"/>
                <a:gridCol w="1368152"/>
                <a:gridCol w="1152128"/>
                <a:gridCol w="1296144"/>
                <a:gridCol w="1224136"/>
              </a:tblGrid>
              <a:tr h="8285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2024 год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(уточненный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</a:t>
                      </a: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2025год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2026 </a:t>
                      </a: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2027 год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</a:tr>
              <a:tr h="5194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3 338,6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3 109,6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3 228,3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3 362,5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421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 сельскохозяйственный налог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 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483,5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3 881,8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4 037,1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4 198,6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</a:tr>
              <a:tr h="38955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имущество ФЛ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408,7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408,7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408,7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408,7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2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6 614,7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11 471,1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11 371,1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11 371,1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</a:tr>
              <a:tr h="362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421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использования имущества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488,3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532,5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553,8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575,9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</a:tr>
              <a:tr h="57421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компенсации затрат государства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150,0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87,9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421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Штрафы, санкции, возмещение </a:t>
                      </a: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ущерба/ Доходы от продажи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0,9/250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</a:tr>
              <a:tr h="450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F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13 925,8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F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945,4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F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 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043,9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F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464,1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FAF0"/>
                    </a:solidFill>
                  </a:tcPr>
                </a:tc>
              </a:tr>
              <a:tr h="450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всего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29 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420,7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32 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696,1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 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652,4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20 390,7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5EB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028384" y="456496"/>
            <a:ext cx="9157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alt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тыс.рублей</a:t>
            </a:r>
            <a:endParaRPr lang="ru-RU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323850" y="260350"/>
            <a:ext cx="84963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i="1" dirty="0"/>
              <a:t>Структура </a:t>
            </a:r>
            <a:r>
              <a:rPr lang="ru-RU" sz="2000" b="1" i="1" dirty="0" smtClean="0"/>
              <a:t>расходов бюджета </a:t>
            </a:r>
            <a:r>
              <a:rPr lang="ru-RU" sz="2000" b="1" i="1" dirty="0" err="1"/>
              <a:t>Кринично-Лугского</a:t>
            </a:r>
            <a:r>
              <a:rPr lang="ru-RU" sz="2000" b="1" i="1" dirty="0"/>
              <a:t> сельского поселения</a:t>
            </a:r>
            <a:r>
              <a:rPr lang="ru-RU" sz="1600" dirty="0"/>
              <a:t> </a:t>
            </a:r>
          </a:p>
        </p:txBody>
      </p:sp>
      <p:graphicFrame>
        <p:nvGraphicFramePr>
          <p:cNvPr id="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8761406"/>
              </p:ext>
            </p:extLst>
          </p:nvPr>
        </p:nvGraphicFramePr>
        <p:xfrm>
          <a:off x="467545" y="906701"/>
          <a:ext cx="8208912" cy="5567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856284" y="829736"/>
            <a:ext cx="9157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alt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тыс.рублей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0594242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1126</TotalTime>
  <Words>995</Words>
  <Application>Microsoft Office PowerPoint</Application>
  <PresentationFormat>Экран (4:3)</PresentationFormat>
  <Paragraphs>314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Волна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ученик 5</dc:creator>
  <cp:lastModifiedBy>Е.-Валерьевна</cp:lastModifiedBy>
  <cp:revision>67</cp:revision>
  <dcterms:created xsi:type="dcterms:W3CDTF">2017-03-01T10:28:27Z</dcterms:created>
  <dcterms:modified xsi:type="dcterms:W3CDTF">2025-01-21T19:10:40Z</dcterms:modified>
</cp:coreProperties>
</file>