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D8D5EB"/>
    <a:srgbClr val="00FF99"/>
    <a:srgbClr val="00CC99"/>
    <a:srgbClr val="7CEC28"/>
    <a:srgbClr val="79A400"/>
    <a:srgbClr val="93EAFF"/>
    <a:srgbClr val="8A81C1"/>
    <a:srgbClr val="B7B1D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96" autoAdjust="0"/>
    <p:restoredTop sz="94618" autoAdjust="0"/>
  </p:normalViewPr>
  <p:slideViewPr>
    <p:cSldViewPr>
      <p:cViewPr>
        <p:scale>
          <a:sx n="100" d="100"/>
          <a:sy n="100" d="100"/>
        </p:scale>
        <p:origin x="-44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6F25E-4DCD-4B98-8208-1FE36661C30B}" type="datetimeFigureOut">
              <a:rPr lang="ru-RU"/>
              <a:pPr>
                <a:defRPr/>
              </a:pPr>
              <a:t>07.01.2024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FAF35-498F-414C-A7AD-D4C7A3C5B2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F5235-074F-4DF9-B273-0311B82CE7E2}" type="datetimeFigureOut">
              <a:rPr lang="ru-RU"/>
              <a:pPr>
                <a:defRPr/>
              </a:pPr>
              <a:t>07.01.2024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7ABBC-644F-41DB-86BF-A353F9229D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79161-AC85-4BEB-BC85-76EEA08A4060}" type="datetimeFigureOut">
              <a:rPr lang="ru-RU"/>
              <a:pPr>
                <a:defRPr/>
              </a:pPr>
              <a:t>07.01.2024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5B1BD-61B0-40CB-AD02-FAF808F7E2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1435D-4786-4B81-ACA2-E70BA8FCA7FD}" type="datetimeFigureOut">
              <a:rPr lang="ru-RU"/>
              <a:pPr>
                <a:defRPr/>
              </a:pPr>
              <a:t>07.01.2024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F05A3-33EE-48D3-AAB1-2E40A3D27B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EBED8-D64A-45C8-9A80-A27B6C936406}" type="datetimeFigureOut">
              <a:rPr lang="ru-RU"/>
              <a:pPr>
                <a:defRPr/>
              </a:pPr>
              <a:t>07.01.2024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58325-E784-4765-95E7-4A8BE035A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CBDE9-7C41-40EC-ACD5-195270083E10}" type="datetimeFigureOut">
              <a:rPr lang="ru-RU"/>
              <a:pPr>
                <a:defRPr/>
              </a:pPr>
              <a:t>07.01.2024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A7511-4DC1-4EEE-9FDE-B6D360DE6D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25AA9-8686-48FF-A223-703A96F8BE30}" type="datetimeFigureOut">
              <a:rPr lang="ru-RU"/>
              <a:pPr>
                <a:defRPr/>
              </a:pPr>
              <a:t>07.01.2024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E3E18-F7DC-4BC5-BB22-A25B06B7B2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728F-ED6F-4268-AC56-A90F7FBA329E}" type="datetimeFigureOut">
              <a:rPr lang="ru-RU"/>
              <a:pPr>
                <a:defRPr/>
              </a:pPr>
              <a:t>07.01.2024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9E75F-8CFA-46B3-8EC6-6BB97B77DC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6C08F-E4EB-408A-B0A2-7DA3938CF78D}" type="datetimeFigureOut">
              <a:rPr lang="ru-RU"/>
              <a:pPr>
                <a:defRPr/>
              </a:pPr>
              <a:t>07.01.2024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F987B-9812-409A-B72A-3C93B5BEA7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9BF48-CCF1-4BB2-B3AE-BCBEDA31C86B}" type="datetimeFigureOut">
              <a:rPr lang="ru-RU"/>
              <a:pPr>
                <a:defRPr/>
              </a:pPr>
              <a:t>07.01.2024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46E4D-6825-4492-99DF-144EF98F3C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A09DF-D073-43C8-9426-351CF2C9D9DC}" type="datetimeFigureOut">
              <a:rPr lang="ru-RU"/>
              <a:pPr>
                <a:defRPr/>
              </a:pPr>
              <a:t>07.01.2024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EF13E-6DE8-4534-A538-6B0506481E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ABFA247-F72E-4157-A3EF-81D1D403C711}" type="datetimeFigureOut">
              <a:rPr lang="ru-RU"/>
              <a:pPr>
                <a:defRPr/>
              </a:pPr>
              <a:t>07.01.2024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3E5CEBD-15FD-4D33-B99B-E12A137246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6" r:id="rId2"/>
    <p:sldLayoutId id="2147483798" r:id="rId3"/>
    <p:sldLayoutId id="2147483795" r:id="rId4"/>
    <p:sldLayoutId id="2147483794" r:id="rId5"/>
    <p:sldLayoutId id="2147483793" r:id="rId6"/>
    <p:sldLayoutId id="2147483799" r:id="rId7"/>
    <p:sldLayoutId id="2147483800" r:id="rId8"/>
    <p:sldLayoutId id="2147483801" r:id="rId9"/>
    <p:sldLayoutId id="2147483792" r:id="rId10"/>
    <p:sldLayoutId id="214748380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FB7D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4" name="Text Box 7"/>
          <p:cNvSpPr txBox="1">
            <a:spLocks noChangeArrowheads="1"/>
          </p:cNvSpPr>
          <p:nvPr/>
        </p:nvSpPr>
        <p:spPr bwMode="auto">
          <a:xfrm>
            <a:off x="250825" y="4005263"/>
            <a:ext cx="87137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i="1"/>
              <a:t>Подготовлен на основании решения Собрания депутатов Кринично-Лугского сельского поселения от 22.12.2023 года № 98 «О бюджете Кринично-Лугского сельского поселения Куйбышевского района на 2024 год и плановый период 2025 и 2026 годов»</a:t>
            </a:r>
          </a:p>
        </p:txBody>
      </p:sp>
      <p:sp>
        <p:nvSpPr>
          <p:cNvPr id="13315" name="WordArt 8"/>
          <p:cNvSpPr>
            <a:spLocks noChangeArrowheads="1" noChangeShapeType="1" noTextEdit="1"/>
          </p:cNvSpPr>
          <p:nvPr/>
        </p:nvSpPr>
        <p:spPr bwMode="auto">
          <a:xfrm>
            <a:off x="1042988" y="1341438"/>
            <a:ext cx="7129462" cy="1943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Бюджет для граждан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698750" y="3213100"/>
            <a:ext cx="43195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ru-RU" i="1">
                <a:solidFill>
                  <a:srgbClr val="8A81C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2024-2026 годы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FF4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78" name="WordArt 7"/>
          <p:cNvSpPr>
            <a:spLocks noChangeArrowheads="1" noChangeShapeType="1" noTextEdit="1"/>
          </p:cNvSpPr>
          <p:nvPr/>
        </p:nvSpPr>
        <p:spPr bwMode="auto">
          <a:xfrm>
            <a:off x="250825" y="188913"/>
            <a:ext cx="86804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 spc="400">
                <a:ln w="9525">
                  <a:solidFill>
                    <a:srgbClr val="93EAFF"/>
                  </a:solidFill>
                  <a:round/>
                  <a:headEnd/>
                  <a:tailEnd/>
                </a:ln>
                <a:solidFill>
                  <a:srgbClr val="79A4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Распределение расходов бюджета по муниципальным программам </a:t>
            </a:r>
          </a:p>
        </p:txBody>
      </p:sp>
      <p:graphicFrame>
        <p:nvGraphicFramePr>
          <p:cNvPr id="24661" name="Group 85"/>
          <p:cNvGraphicFramePr>
            <a:graphicFrameLocks noGrp="1"/>
          </p:cNvGraphicFramePr>
          <p:nvPr/>
        </p:nvGraphicFramePr>
        <p:xfrm>
          <a:off x="250825" y="1052513"/>
          <a:ext cx="8640763" cy="5753100"/>
        </p:xfrm>
        <a:graphic>
          <a:graphicData uri="http://schemas.openxmlformats.org/drawingml/2006/table">
            <a:tbl>
              <a:tblPr/>
              <a:tblGrid>
                <a:gridCol w="4897438"/>
                <a:gridCol w="1439862"/>
                <a:gridCol w="1223963"/>
                <a:gridCol w="1079500"/>
              </a:tblGrid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муниципальной программы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2024 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2025 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2026 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«Доступная среда»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«Обеспечение качественными жилищно-коммунальными услугами населения Кринично-Лугского сельскогопоселения»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2 648,9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1 786,8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1 188,6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«Обеспечение общественного порядка и противодействие преступности»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«Защита населения и территории от чрезвычайных ситуаций, обеспечение пожарной безопасности и безопасности людей на водных объектах»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109,2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70,0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40,0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«Развитие культуры и туризма»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14 143,1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14 703,6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13 050,8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«Развитие физической культуры и спорта»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«Информационное общество»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181,5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«Энергоэффективность и развитие энергетики»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«Муниципальная политика»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10 193,6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11 166,0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10 780,1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«Охрана окружающей среды и рациональное природопользование»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46,7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46,7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«Формирование современной городской среды на территории Кринично-Лугского сельского поселения»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муниципальным программам ВСЕГО: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27 416,2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(96,6 %)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29 668,6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(94,3 %)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28 917,5 (86,8 %)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51" name="Text Box 76"/>
          <p:cNvSpPr txBox="1">
            <a:spLocks noChangeArrowheads="1"/>
          </p:cNvSpPr>
          <p:nvPr/>
        </p:nvSpPr>
        <p:spPr bwMode="auto">
          <a:xfrm>
            <a:off x="7885113" y="765175"/>
            <a:ext cx="9032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>
                <a:latin typeface="Times New Roman" pitchFamily="18" charset="0"/>
              </a:rPr>
              <a:t>Тыс. рублей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4" name="AutoShape 5"/>
          <p:cNvSpPr>
            <a:spLocks noChangeArrowheads="1"/>
          </p:cNvSpPr>
          <p:nvPr/>
        </p:nvSpPr>
        <p:spPr bwMode="auto">
          <a:xfrm>
            <a:off x="179388" y="1700213"/>
            <a:ext cx="2808287" cy="1657350"/>
          </a:xfrm>
          <a:prstGeom prst="rightArrowCallout">
            <a:avLst>
              <a:gd name="adj1" fmla="val 25000"/>
              <a:gd name="adj2" fmla="val 25000"/>
              <a:gd name="adj3" fmla="val 28241"/>
              <a:gd name="adj4" fmla="val 74278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4339" name="Oval 6"/>
          <p:cNvSpPr>
            <a:spLocks noChangeArrowheads="1"/>
          </p:cNvSpPr>
          <p:nvPr/>
        </p:nvSpPr>
        <p:spPr bwMode="auto">
          <a:xfrm>
            <a:off x="2700338" y="1916113"/>
            <a:ext cx="3671887" cy="4321175"/>
          </a:xfrm>
          <a:prstGeom prst="ellipse">
            <a:avLst/>
          </a:prstGeom>
          <a:solidFill>
            <a:srgbClr val="C8C4E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AutoShape 7"/>
          <p:cNvSpPr>
            <a:spLocks noChangeArrowheads="1"/>
          </p:cNvSpPr>
          <p:nvPr/>
        </p:nvSpPr>
        <p:spPr bwMode="auto">
          <a:xfrm>
            <a:off x="6300788" y="1628775"/>
            <a:ext cx="2663825" cy="2160588"/>
          </a:xfrm>
          <a:prstGeom prst="leftArrowCallout">
            <a:avLst>
              <a:gd name="adj1" fmla="val 25000"/>
              <a:gd name="adj2" fmla="val 25000"/>
              <a:gd name="adj3" fmla="val 20549"/>
              <a:gd name="adj4" fmla="val 74046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197" name="AutoShape 8"/>
          <p:cNvSpPr>
            <a:spLocks noChangeArrowheads="1"/>
          </p:cNvSpPr>
          <p:nvPr/>
        </p:nvSpPr>
        <p:spPr bwMode="auto">
          <a:xfrm>
            <a:off x="179388" y="3716338"/>
            <a:ext cx="2592387" cy="2592387"/>
          </a:xfrm>
          <a:prstGeom prst="rightArrowCallout">
            <a:avLst>
              <a:gd name="adj1" fmla="val 25000"/>
              <a:gd name="adj2" fmla="val 25685"/>
              <a:gd name="adj3" fmla="val 16667"/>
              <a:gd name="adj4" fmla="val 79361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198" name="AutoShape 9"/>
          <p:cNvSpPr>
            <a:spLocks noChangeArrowheads="1"/>
          </p:cNvSpPr>
          <p:nvPr/>
        </p:nvSpPr>
        <p:spPr bwMode="auto">
          <a:xfrm>
            <a:off x="6300788" y="3933825"/>
            <a:ext cx="2663825" cy="2735263"/>
          </a:xfrm>
          <a:prstGeom prst="leftArrowCallout">
            <a:avLst>
              <a:gd name="adj1" fmla="val 25670"/>
              <a:gd name="adj2" fmla="val 25670"/>
              <a:gd name="adj3" fmla="val 16667"/>
              <a:gd name="adj4" fmla="val 76620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4343" name="Text Box 11"/>
          <p:cNvSpPr txBox="1">
            <a:spLocks noChangeArrowheads="1"/>
          </p:cNvSpPr>
          <p:nvPr/>
        </p:nvSpPr>
        <p:spPr bwMode="auto">
          <a:xfrm>
            <a:off x="323850" y="476250"/>
            <a:ext cx="34559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4344" name="Text Box 12"/>
          <p:cNvSpPr txBox="1">
            <a:spLocks noChangeArrowheads="1"/>
          </p:cNvSpPr>
          <p:nvPr/>
        </p:nvSpPr>
        <p:spPr bwMode="auto">
          <a:xfrm flipH="1">
            <a:off x="377825" y="106363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4345" name="Text Box 13"/>
          <p:cNvSpPr txBox="1">
            <a:spLocks noChangeArrowheads="1"/>
          </p:cNvSpPr>
          <p:nvPr/>
        </p:nvSpPr>
        <p:spPr bwMode="auto">
          <a:xfrm>
            <a:off x="2987675" y="2708275"/>
            <a:ext cx="295275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Бюджет Кринично-Лугского сельского поселения Куйбышевского района на 2024 год и на плановый период  2025 и 2026 годов</a:t>
            </a:r>
          </a:p>
        </p:txBody>
      </p:sp>
      <p:sp>
        <p:nvSpPr>
          <p:cNvPr id="14346" name="Text Box 14"/>
          <p:cNvSpPr txBox="1">
            <a:spLocks noChangeArrowheads="1"/>
          </p:cNvSpPr>
          <p:nvPr/>
        </p:nvSpPr>
        <p:spPr bwMode="auto">
          <a:xfrm>
            <a:off x="250825" y="1700213"/>
            <a:ext cx="1944688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Times New Roman" pitchFamily="18" charset="0"/>
              </a:rPr>
              <a:t>Об утверждении Порядка и сроков составления проекта местного бюджета на 2024 год и на плановый период 2025 и 2026 годов</a:t>
            </a:r>
          </a:p>
        </p:txBody>
      </p:sp>
      <p:sp>
        <p:nvSpPr>
          <p:cNvPr id="14347" name="Text Box 15"/>
          <p:cNvSpPr txBox="1">
            <a:spLocks noChangeArrowheads="1"/>
          </p:cNvSpPr>
          <p:nvPr/>
        </p:nvSpPr>
        <p:spPr bwMode="auto">
          <a:xfrm>
            <a:off x="6877050" y="1628775"/>
            <a:ext cx="2087563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/>
              <a:t>Муниципальные программы</a:t>
            </a:r>
            <a:r>
              <a:rPr lang="ru-RU" sz="1200"/>
              <a:t> </a:t>
            </a:r>
            <a:r>
              <a:rPr lang="ru-RU" sz="1600"/>
              <a:t>Кринично-Лугского сельского поселения Куйбышевского района</a:t>
            </a:r>
          </a:p>
        </p:txBody>
      </p:sp>
      <p:sp>
        <p:nvSpPr>
          <p:cNvPr id="14348" name="Text Box 16"/>
          <p:cNvSpPr txBox="1">
            <a:spLocks noChangeArrowheads="1"/>
          </p:cNvSpPr>
          <p:nvPr/>
        </p:nvSpPr>
        <p:spPr bwMode="auto">
          <a:xfrm>
            <a:off x="250825" y="3716338"/>
            <a:ext cx="2017713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/>
              <a:t>Прогноз социально-экономического развития Кринично-Лугского сельского поселения Куйбышевского района</a:t>
            </a:r>
          </a:p>
        </p:txBody>
      </p:sp>
      <p:sp>
        <p:nvSpPr>
          <p:cNvPr id="14349" name="Text Box 17"/>
          <p:cNvSpPr txBox="1">
            <a:spLocks noChangeArrowheads="1"/>
          </p:cNvSpPr>
          <p:nvPr/>
        </p:nvSpPr>
        <p:spPr bwMode="auto">
          <a:xfrm>
            <a:off x="7164388" y="3933825"/>
            <a:ext cx="1728787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/>
              <a:t>Основные направления налоговой и бюджетной политики Кринично-Лугского сельского поселения Куйбышевского района</a:t>
            </a:r>
          </a:p>
        </p:txBody>
      </p:sp>
      <p:sp>
        <p:nvSpPr>
          <p:cNvPr id="14350" name="WordArt 18"/>
          <p:cNvSpPr>
            <a:spLocks noChangeArrowheads="1" noChangeShapeType="1" noTextEdit="1"/>
          </p:cNvSpPr>
          <p:nvPr/>
        </p:nvSpPr>
        <p:spPr bwMode="auto">
          <a:xfrm>
            <a:off x="468313" y="260350"/>
            <a:ext cx="7315200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Основы формирования бюджета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8C4E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2" name="Oval 5"/>
          <p:cNvSpPr>
            <a:spLocks noChangeArrowheads="1"/>
          </p:cNvSpPr>
          <p:nvPr/>
        </p:nvSpPr>
        <p:spPr bwMode="auto">
          <a:xfrm>
            <a:off x="2916238" y="3141663"/>
            <a:ext cx="3311525" cy="16557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3" name="Oval 6"/>
          <p:cNvSpPr>
            <a:spLocks noChangeArrowheads="1"/>
          </p:cNvSpPr>
          <p:nvPr/>
        </p:nvSpPr>
        <p:spPr bwMode="auto">
          <a:xfrm>
            <a:off x="179388" y="1844675"/>
            <a:ext cx="2592387" cy="180022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4" name="Oval 7"/>
          <p:cNvSpPr>
            <a:spLocks noChangeArrowheads="1"/>
          </p:cNvSpPr>
          <p:nvPr/>
        </p:nvSpPr>
        <p:spPr bwMode="auto">
          <a:xfrm>
            <a:off x="179388" y="4365625"/>
            <a:ext cx="2592387" cy="1871663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5" name="Oval 8"/>
          <p:cNvSpPr>
            <a:spLocks noChangeArrowheads="1"/>
          </p:cNvSpPr>
          <p:nvPr/>
        </p:nvSpPr>
        <p:spPr bwMode="auto">
          <a:xfrm>
            <a:off x="2987675" y="5084763"/>
            <a:ext cx="2879725" cy="16557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6" name="Oval 9"/>
          <p:cNvSpPr>
            <a:spLocks noChangeArrowheads="1"/>
          </p:cNvSpPr>
          <p:nvPr/>
        </p:nvSpPr>
        <p:spPr bwMode="auto">
          <a:xfrm>
            <a:off x="6335713" y="4365625"/>
            <a:ext cx="2808287" cy="1871663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7" name="Oval 10"/>
          <p:cNvSpPr>
            <a:spLocks noChangeArrowheads="1"/>
          </p:cNvSpPr>
          <p:nvPr/>
        </p:nvSpPr>
        <p:spPr bwMode="auto">
          <a:xfrm>
            <a:off x="6516688" y="2133600"/>
            <a:ext cx="2627312" cy="1871663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8" name="Oval 11"/>
          <p:cNvSpPr>
            <a:spLocks noChangeArrowheads="1"/>
          </p:cNvSpPr>
          <p:nvPr/>
        </p:nvSpPr>
        <p:spPr bwMode="auto">
          <a:xfrm>
            <a:off x="3203575" y="1484313"/>
            <a:ext cx="3168650" cy="136842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9" name="Text Box 12"/>
          <p:cNvSpPr txBox="1">
            <a:spLocks noChangeArrowheads="1"/>
          </p:cNvSpPr>
          <p:nvPr/>
        </p:nvSpPr>
        <p:spPr bwMode="auto">
          <a:xfrm>
            <a:off x="0" y="115888"/>
            <a:ext cx="9144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b="1" i="1"/>
              <a:t>Бюджетный процесс</a:t>
            </a:r>
            <a:r>
              <a:rPr lang="ru-RU" sz="1800" i="1"/>
              <a:t> - законодательно регламентированная деятельность по составлению и рассмотрению проекта бюджета, утверждению и исполнению бюджета, контролю за его исполнением, составлению, внешней проверке, рассмотрению и утверждению бюджетной отчетности</a:t>
            </a:r>
            <a:r>
              <a:rPr lang="ru-RU" sz="1800"/>
              <a:t>.</a:t>
            </a:r>
          </a:p>
        </p:txBody>
      </p:sp>
      <p:sp>
        <p:nvSpPr>
          <p:cNvPr id="15370" name="Text Box 13"/>
          <p:cNvSpPr txBox="1">
            <a:spLocks noChangeArrowheads="1"/>
          </p:cNvSpPr>
          <p:nvPr/>
        </p:nvSpPr>
        <p:spPr bwMode="auto">
          <a:xfrm>
            <a:off x="250825" y="115888"/>
            <a:ext cx="69135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5371" name="Text Box 14"/>
          <p:cNvSpPr txBox="1">
            <a:spLocks noChangeArrowheads="1"/>
          </p:cNvSpPr>
          <p:nvPr/>
        </p:nvSpPr>
        <p:spPr bwMode="auto">
          <a:xfrm>
            <a:off x="684213" y="1989138"/>
            <a:ext cx="1800225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/>
              <a:t>Утверждение отчета об исполнении бюджета предыдущего года</a:t>
            </a:r>
          </a:p>
        </p:txBody>
      </p:sp>
      <p:sp>
        <p:nvSpPr>
          <p:cNvPr id="15372" name="Text Box 15"/>
          <p:cNvSpPr txBox="1">
            <a:spLocks noChangeArrowheads="1"/>
          </p:cNvSpPr>
          <p:nvPr/>
        </p:nvSpPr>
        <p:spPr bwMode="auto">
          <a:xfrm>
            <a:off x="3779838" y="1773238"/>
            <a:ext cx="208756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/>
              <a:t>Составление проекта бюджета очередного года</a:t>
            </a:r>
          </a:p>
        </p:txBody>
      </p:sp>
      <p:sp>
        <p:nvSpPr>
          <p:cNvPr id="15373" name="Text Box 16"/>
          <p:cNvSpPr txBox="1">
            <a:spLocks noChangeArrowheads="1"/>
          </p:cNvSpPr>
          <p:nvPr/>
        </p:nvSpPr>
        <p:spPr bwMode="auto">
          <a:xfrm>
            <a:off x="7019925" y="2420938"/>
            <a:ext cx="1655763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/>
              <a:t>Рассмотрение проекта бюджета очередного года</a:t>
            </a:r>
          </a:p>
        </p:txBody>
      </p:sp>
      <p:sp>
        <p:nvSpPr>
          <p:cNvPr id="15374" name="Text Box 17"/>
          <p:cNvSpPr txBox="1">
            <a:spLocks noChangeArrowheads="1"/>
          </p:cNvSpPr>
          <p:nvPr/>
        </p:nvSpPr>
        <p:spPr bwMode="auto">
          <a:xfrm>
            <a:off x="6804025" y="4868863"/>
            <a:ext cx="18002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/>
              <a:t>Утверждение бюджета очередного года</a:t>
            </a:r>
          </a:p>
        </p:txBody>
      </p:sp>
      <p:sp>
        <p:nvSpPr>
          <p:cNvPr id="15375" name="Text Box 18"/>
          <p:cNvSpPr txBox="1">
            <a:spLocks noChangeArrowheads="1"/>
          </p:cNvSpPr>
          <p:nvPr/>
        </p:nvSpPr>
        <p:spPr bwMode="auto">
          <a:xfrm>
            <a:off x="3635375" y="5516563"/>
            <a:ext cx="15843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/>
              <a:t>Исполнение бюджета в текущем году</a:t>
            </a:r>
          </a:p>
        </p:txBody>
      </p:sp>
      <p:sp>
        <p:nvSpPr>
          <p:cNvPr id="15376" name="Text Box 19"/>
          <p:cNvSpPr txBox="1">
            <a:spLocks noChangeArrowheads="1"/>
          </p:cNvSpPr>
          <p:nvPr/>
        </p:nvSpPr>
        <p:spPr bwMode="auto">
          <a:xfrm>
            <a:off x="684213" y="4508500"/>
            <a:ext cx="1728787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/>
              <a:t>Формирование отчета об исполнении бюджета предыдущего года</a:t>
            </a:r>
          </a:p>
        </p:txBody>
      </p:sp>
      <p:sp>
        <p:nvSpPr>
          <p:cNvPr id="15377" name="WordArt 22"/>
          <p:cNvSpPr>
            <a:spLocks noChangeArrowheads="1" noChangeShapeType="1" noTextEdit="1"/>
          </p:cNvSpPr>
          <p:nvPr/>
        </p:nvSpPr>
        <p:spPr bwMode="auto">
          <a:xfrm>
            <a:off x="3276600" y="3644900"/>
            <a:ext cx="26320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Бюджетный процесс</a:t>
            </a:r>
          </a:p>
        </p:txBody>
      </p:sp>
      <p:sp>
        <p:nvSpPr>
          <p:cNvPr id="15378" name="Line 23"/>
          <p:cNvSpPr>
            <a:spLocks noChangeShapeType="1"/>
          </p:cNvSpPr>
          <p:nvPr/>
        </p:nvSpPr>
        <p:spPr bwMode="auto">
          <a:xfrm flipV="1">
            <a:off x="2411413" y="4292600"/>
            <a:ext cx="7207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9" name="Line 24"/>
          <p:cNvSpPr>
            <a:spLocks noChangeShapeType="1"/>
          </p:cNvSpPr>
          <p:nvPr/>
        </p:nvSpPr>
        <p:spPr bwMode="auto">
          <a:xfrm>
            <a:off x="4572000" y="47974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0" name="Line 25"/>
          <p:cNvSpPr>
            <a:spLocks noChangeShapeType="1"/>
          </p:cNvSpPr>
          <p:nvPr/>
        </p:nvSpPr>
        <p:spPr bwMode="auto">
          <a:xfrm>
            <a:off x="6227763" y="4149725"/>
            <a:ext cx="576262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1" name="Line 27"/>
          <p:cNvSpPr>
            <a:spLocks noChangeShapeType="1"/>
          </p:cNvSpPr>
          <p:nvPr/>
        </p:nvSpPr>
        <p:spPr bwMode="auto">
          <a:xfrm>
            <a:off x="2555875" y="3141663"/>
            <a:ext cx="5032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2" name="Line 28"/>
          <p:cNvSpPr>
            <a:spLocks noChangeShapeType="1"/>
          </p:cNvSpPr>
          <p:nvPr/>
        </p:nvSpPr>
        <p:spPr bwMode="auto">
          <a:xfrm>
            <a:off x="4716463" y="28527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3" name="Line 29"/>
          <p:cNvSpPr>
            <a:spLocks noChangeShapeType="1"/>
          </p:cNvSpPr>
          <p:nvPr/>
        </p:nvSpPr>
        <p:spPr bwMode="auto">
          <a:xfrm flipH="1">
            <a:off x="6084888" y="3500438"/>
            <a:ext cx="6477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4" name="AutoShape 31"/>
          <p:cNvSpPr>
            <a:spLocks noChangeArrowheads="1"/>
          </p:cNvSpPr>
          <p:nvPr/>
        </p:nvSpPr>
        <p:spPr bwMode="auto">
          <a:xfrm>
            <a:off x="2484438" y="1628775"/>
            <a:ext cx="792162" cy="431800"/>
          </a:xfrm>
          <a:prstGeom prst="curvedDownArrow">
            <a:avLst>
              <a:gd name="adj1" fmla="val 36691"/>
              <a:gd name="adj2" fmla="val 7338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5" name="AutoShape 33"/>
          <p:cNvSpPr>
            <a:spLocks noChangeArrowheads="1"/>
          </p:cNvSpPr>
          <p:nvPr/>
        </p:nvSpPr>
        <p:spPr bwMode="auto">
          <a:xfrm>
            <a:off x="8459788" y="3933825"/>
            <a:ext cx="288925" cy="574675"/>
          </a:xfrm>
          <a:prstGeom prst="curvedLeftArrow">
            <a:avLst>
              <a:gd name="adj1" fmla="val 39780"/>
              <a:gd name="adj2" fmla="val 7956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6" name="AutoShape 35"/>
          <p:cNvSpPr>
            <a:spLocks noChangeArrowheads="1"/>
          </p:cNvSpPr>
          <p:nvPr/>
        </p:nvSpPr>
        <p:spPr bwMode="auto">
          <a:xfrm>
            <a:off x="6372225" y="1773238"/>
            <a:ext cx="1223963" cy="360362"/>
          </a:xfrm>
          <a:prstGeom prst="curvedDownArrow">
            <a:avLst>
              <a:gd name="adj1" fmla="val 67930"/>
              <a:gd name="adj2" fmla="val 13585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7" name="AutoShape 37"/>
          <p:cNvSpPr>
            <a:spLocks noChangeArrowheads="1"/>
          </p:cNvSpPr>
          <p:nvPr/>
        </p:nvSpPr>
        <p:spPr bwMode="auto">
          <a:xfrm flipH="1">
            <a:off x="5795963" y="6021388"/>
            <a:ext cx="1008062" cy="647700"/>
          </a:xfrm>
          <a:prstGeom prst="curvedUpArrow">
            <a:avLst>
              <a:gd name="adj1" fmla="val 31127"/>
              <a:gd name="adj2" fmla="val 6225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8" name="AutoShape 38"/>
          <p:cNvSpPr>
            <a:spLocks noChangeArrowheads="1"/>
          </p:cNvSpPr>
          <p:nvPr/>
        </p:nvSpPr>
        <p:spPr bwMode="auto">
          <a:xfrm flipV="1">
            <a:off x="395288" y="3573463"/>
            <a:ext cx="431800" cy="765175"/>
          </a:xfrm>
          <a:prstGeom prst="curvedRightArrow">
            <a:avLst>
              <a:gd name="adj1" fmla="val 35441"/>
              <a:gd name="adj2" fmla="val 7088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9" name="AutoShape 40"/>
          <p:cNvSpPr>
            <a:spLocks noChangeArrowheads="1"/>
          </p:cNvSpPr>
          <p:nvPr/>
        </p:nvSpPr>
        <p:spPr bwMode="auto">
          <a:xfrm rot="11255871" flipV="1">
            <a:off x="1979613" y="6237288"/>
            <a:ext cx="1150937" cy="360362"/>
          </a:xfrm>
          <a:prstGeom prst="curvedUpArrow">
            <a:avLst>
              <a:gd name="adj1" fmla="val 63877"/>
              <a:gd name="adj2" fmla="val 12775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A6F09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1" name="Form"/>
          <p:cNvSpPr>
            <a:spLocks noEditPoints="1" noChangeArrowheads="1"/>
          </p:cNvSpPr>
          <p:nvPr/>
        </p:nvSpPr>
        <p:spPr bwMode="auto">
          <a:xfrm>
            <a:off x="250825" y="404813"/>
            <a:ext cx="4392613" cy="6119812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4740 w 21600"/>
              <a:gd name="T15" fmla="*/ 1309 h 21600"/>
              <a:gd name="T16" fmla="*/ 19410 w 21600"/>
              <a:gd name="T17" fmla="*/ 1633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12840" y="18507"/>
                </a:moveTo>
                <a:lnTo>
                  <a:pt x="16051" y="18507"/>
                </a:lnTo>
                <a:lnTo>
                  <a:pt x="16051" y="19260"/>
                </a:lnTo>
                <a:lnTo>
                  <a:pt x="12840" y="19260"/>
                </a:lnTo>
                <a:lnTo>
                  <a:pt x="12840" y="18507"/>
                </a:lnTo>
                <a:close/>
              </a:path>
              <a:path w="21600" h="21600" extrusionOk="0">
                <a:moveTo>
                  <a:pt x="16731" y="18507"/>
                </a:moveTo>
                <a:lnTo>
                  <a:pt x="19941" y="18507"/>
                </a:lnTo>
                <a:lnTo>
                  <a:pt x="19941" y="19260"/>
                </a:lnTo>
                <a:lnTo>
                  <a:pt x="16731" y="19260"/>
                </a:lnTo>
                <a:lnTo>
                  <a:pt x="16731" y="18507"/>
                </a:lnTo>
                <a:close/>
              </a:path>
              <a:path w="21600" h="21600" extrusionOk="0">
                <a:moveTo>
                  <a:pt x="1913" y="1194"/>
                </a:moveTo>
                <a:lnTo>
                  <a:pt x="3699" y="1194"/>
                </a:lnTo>
                <a:lnTo>
                  <a:pt x="2678" y="1832"/>
                </a:lnTo>
                <a:lnTo>
                  <a:pt x="2296" y="1538"/>
                </a:lnTo>
                <a:lnTo>
                  <a:pt x="2125" y="1636"/>
                </a:lnTo>
                <a:lnTo>
                  <a:pt x="2700" y="2078"/>
                </a:lnTo>
                <a:lnTo>
                  <a:pt x="3699" y="1440"/>
                </a:lnTo>
                <a:lnTo>
                  <a:pt x="3699" y="2176"/>
                </a:lnTo>
                <a:lnTo>
                  <a:pt x="1913" y="2176"/>
                </a:lnTo>
                <a:lnTo>
                  <a:pt x="1913" y="1194"/>
                </a:lnTo>
                <a:close/>
              </a:path>
              <a:path w="21600" h="21600" extrusionOk="0">
                <a:moveTo>
                  <a:pt x="1913" y="2765"/>
                </a:moveTo>
                <a:lnTo>
                  <a:pt x="3699" y="2765"/>
                </a:lnTo>
                <a:lnTo>
                  <a:pt x="2678" y="3403"/>
                </a:lnTo>
                <a:lnTo>
                  <a:pt x="2296" y="3109"/>
                </a:lnTo>
                <a:lnTo>
                  <a:pt x="2125" y="3207"/>
                </a:lnTo>
                <a:lnTo>
                  <a:pt x="2700" y="3649"/>
                </a:lnTo>
                <a:lnTo>
                  <a:pt x="3699" y="3010"/>
                </a:lnTo>
                <a:lnTo>
                  <a:pt x="3699" y="3747"/>
                </a:lnTo>
                <a:lnTo>
                  <a:pt x="1913" y="3747"/>
                </a:lnTo>
                <a:lnTo>
                  <a:pt x="1913" y="2765"/>
                </a:lnTo>
                <a:close/>
              </a:path>
              <a:path w="21600" h="21600" extrusionOk="0">
                <a:moveTo>
                  <a:pt x="1913" y="4336"/>
                </a:moveTo>
                <a:lnTo>
                  <a:pt x="3699" y="4336"/>
                </a:lnTo>
                <a:lnTo>
                  <a:pt x="2678" y="4974"/>
                </a:lnTo>
                <a:lnTo>
                  <a:pt x="2296" y="4680"/>
                </a:lnTo>
                <a:lnTo>
                  <a:pt x="2125" y="4778"/>
                </a:lnTo>
                <a:lnTo>
                  <a:pt x="2700" y="5220"/>
                </a:lnTo>
                <a:lnTo>
                  <a:pt x="3699" y="4581"/>
                </a:lnTo>
                <a:lnTo>
                  <a:pt x="3699" y="5318"/>
                </a:lnTo>
                <a:lnTo>
                  <a:pt x="1913" y="5318"/>
                </a:lnTo>
                <a:lnTo>
                  <a:pt x="1913" y="4336"/>
                </a:lnTo>
                <a:close/>
              </a:path>
              <a:path w="21600" h="21600" extrusionOk="0">
                <a:moveTo>
                  <a:pt x="1913" y="5907"/>
                </a:moveTo>
                <a:lnTo>
                  <a:pt x="3699" y="5907"/>
                </a:lnTo>
                <a:lnTo>
                  <a:pt x="2678" y="6545"/>
                </a:lnTo>
                <a:lnTo>
                  <a:pt x="2296" y="6250"/>
                </a:lnTo>
                <a:lnTo>
                  <a:pt x="2125" y="6349"/>
                </a:lnTo>
                <a:lnTo>
                  <a:pt x="2700" y="6790"/>
                </a:lnTo>
                <a:lnTo>
                  <a:pt x="3699" y="6152"/>
                </a:lnTo>
                <a:lnTo>
                  <a:pt x="3699" y="6889"/>
                </a:lnTo>
                <a:lnTo>
                  <a:pt x="1913" y="6889"/>
                </a:lnTo>
                <a:lnTo>
                  <a:pt x="1913" y="5907"/>
                </a:lnTo>
                <a:close/>
              </a:path>
              <a:path w="21600" h="21600" extrusionOk="0">
                <a:moveTo>
                  <a:pt x="1913" y="7478"/>
                </a:moveTo>
                <a:lnTo>
                  <a:pt x="3699" y="7478"/>
                </a:lnTo>
                <a:lnTo>
                  <a:pt x="2678" y="8116"/>
                </a:lnTo>
                <a:lnTo>
                  <a:pt x="2296" y="7821"/>
                </a:lnTo>
                <a:lnTo>
                  <a:pt x="2125" y="7919"/>
                </a:lnTo>
                <a:lnTo>
                  <a:pt x="2700" y="8361"/>
                </a:lnTo>
                <a:lnTo>
                  <a:pt x="3699" y="7723"/>
                </a:lnTo>
                <a:lnTo>
                  <a:pt x="3699" y="8460"/>
                </a:lnTo>
                <a:lnTo>
                  <a:pt x="1913" y="8460"/>
                </a:lnTo>
                <a:lnTo>
                  <a:pt x="1913" y="7478"/>
                </a:lnTo>
                <a:close/>
              </a:path>
              <a:path w="21600" h="21600" extrusionOk="0">
                <a:moveTo>
                  <a:pt x="1913" y="9049"/>
                </a:moveTo>
                <a:lnTo>
                  <a:pt x="3699" y="9049"/>
                </a:lnTo>
                <a:lnTo>
                  <a:pt x="2678" y="9687"/>
                </a:lnTo>
                <a:lnTo>
                  <a:pt x="2296" y="9392"/>
                </a:lnTo>
                <a:lnTo>
                  <a:pt x="2125" y="9490"/>
                </a:lnTo>
                <a:lnTo>
                  <a:pt x="2700" y="9932"/>
                </a:lnTo>
                <a:lnTo>
                  <a:pt x="3699" y="9294"/>
                </a:lnTo>
                <a:lnTo>
                  <a:pt x="3699" y="10030"/>
                </a:lnTo>
                <a:lnTo>
                  <a:pt x="1913" y="10030"/>
                </a:lnTo>
                <a:lnTo>
                  <a:pt x="1913" y="9049"/>
                </a:lnTo>
                <a:close/>
              </a:path>
              <a:path w="21600" h="21600" extrusionOk="0">
                <a:moveTo>
                  <a:pt x="1913" y="10620"/>
                </a:moveTo>
                <a:lnTo>
                  <a:pt x="3699" y="10620"/>
                </a:lnTo>
                <a:lnTo>
                  <a:pt x="2678" y="11258"/>
                </a:lnTo>
                <a:lnTo>
                  <a:pt x="2296" y="10963"/>
                </a:lnTo>
                <a:lnTo>
                  <a:pt x="2125" y="11061"/>
                </a:lnTo>
                <a:lnTo>
                  <a:pt x="2700" y="11503"/>
                </a:lnTo>
                <a:lnTo>
                  <a:pt x="3699" y="10865"/>
                </a:lnTo>
                <a:lnTo>
                  <a:pt x="3699" y="11601"/>
                </a:lnTo>
                <a:lnTo>
                  <a:pt x="1913" y="11601"/>
                </a:lnTo>
                <a:lnTo>
                  <a:pt x="1913" y="10620"/>
                </a:lnTo>
                <a:close/>
              </a:path>
              <a:path w="21600" h="21600" extrusionOk="0">
                <a:moveTo>
                  <a:pt x="1913" y="12190"/>
                </a:moveTo>
                <a:lnTo>
                  <a:pt x="3699" y="12190"/>
                </a:lnTo>
                <a:lnTo>
                  <a:pt x="2678" y="12829"/>
                </a:lnTo>
                <a:lnTo>
                  <a:pt x="2296" y="12534"/>
                </a:lnTo>
                <a:lnTo>
                  <a:pt x="2125" y="12632"/>
                </a:lnTo>
                <a:lnTo>
                  <a:pt x="2700" y="13074"/>
                </a:lnTo>
                <a:lnTo>
                  <a:pt x="3699" y="12436"/>
                </a:lnTo>
                <a:lnTo>
                  <a:pt x="3699" y="13172"/>
                </a:lnTo>
                <a:lnTo>
                  <a:pt x="1913" y="13172"/>
                </a:lnTo>
                <a:lnTo>
                  <a:pt x="1913" y="12190"/>
                </a:lnTo>
                <a:close/>
              </a:path>
              <a:path w="21600" h="21600" extrusionOk="0">
                <a:moveTo>
                  <a:pt x="1913" y="13761"/>
                </a:moveTo>
                <a:lnTo>
                  <a:pt x="3699" y="13761"/>
                </a:lnTo>
                <a:lnTo>
                  <a:pt x="2678" y="14400"/>
                </a:lnTo>
                <a:lnTo>
                  <a:pt x="2296" y="14105"/>
                </a:lnTo>
                <a:lnTo>
                  <a:pt x="2125" y="14203"/>
                </a:lnTo>
                <a:lnTo>
                  <a:pt x="2700" y="14645"/>
                </a:lnTo>
                <a:lnTo>
                  <a:pt x="3699" y="14007"/>
                </a:lnTo>
                <a:lnTo>
                  <a:pt x="3699" y="14743"/>
                </a:lnTo>
                <a:lnTo>
                  <a:pt x="1913" y="14743"/>
                </a:lnTo>
                <a:lnTo>
                  <a:pt x="1913" y="13761"/>
                </a:lnTo>
                <a:close/>
              </a:path>
              <a:path w="21600" h="21600" extrusionOk="0">
                <a:moveTo>
                  <a:pt x="1913" y="15332"/>
                </a:moveTo>
                <a:lnTo>
                  <a:pt x="3699" y="15332"/>
                </a:lnTo>
                <a:lnTo>
                  <a:pt x="2678" y="15970"/>
                </a:lnTo>
                <a:lnTo>
                  <a:pt x="2296" y="15676"/>
                </a:lnTo>
                <a:lnTo>
                  <a:pt x="2125" y="15774"/>
                </a:lnTo>
                <a:lnTo>
                  <a:pt x="2700" y="16216"/>
                </a:lnTo>
                <a:lnTo>
                  <a:pt x="3699" y="15578"/>
                </a:lnTo>
                <a:lnTo>
                  <a:pt x="3699" y="16314"/>
                </a:lnTo>
                <a:lnTo>
                  <a:pt x="1913" y="16314"/>
                </a:lnTo>
                <a:lnTo>
                  <a:pt x="1913" y="15332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8442" name="Form"/>
          <p:cNvSpPr>
            <a:spLocks noEditPoints="1" noChangeArrowheads="1"/>
          </p:cNvSpPr>
          <p:nvPr/>
        </p:nvSpPr>
        <p:spPr bwMode="auto">
          <a:xfrm>
            <a:off x="4932363" y="333375"/>
            <a:ext cx="4032250" cy="626427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4740 w 21600"/>
              <a:gd name="T15" fmla="*/ 1309 h 21600"/>
              <a:gd name="T16" fmla="*/ 19410 w 21600"/>
              <a:gd name="T17" fmla="*/ 1633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12840" y="18507"/>
                </a:moveTo>
                <a:lnTo>
                  <a:pt x="16051" y="18507"/>
                </a:lnTo>
                <a:lnTo>
                  <a:pt x="16051" y="19260"/>
                </a:lnTo>
                <a:lnTo>
                  <a:pt x="12840" y="19260"/>
                </a:lnTo>
                <a:lnTo>
                  <a:pt x="12840" y="18507"/>
                </a:lnTo>
                <a:close/>
              </a:path>
              <a:path w="21600" h="21600" extrusionOk="0">
                <a:moveTo>
                  <a:pt x="16731" y="18507"/>
                </a:moveTo>
                <a:lnTo>
                  <a:pt x="19941" y="18507"/>
                </a:lnTo>
                <a:lnTo>
                  <a:pt x="19941" y="19260"/>
                </a:lnTo>
                <a:lnTo>
                  <a:pt x="16731" y="19260"/>
                </a:lnTo>
                <a:lnTo>
                  <a:pt x="16731" y="18507"/>
                </a:lnTo>
                <a:close/>
              </a:path>
              <a:path w="21600" h="21600" extrusionOk="0">
                <a:moveTo>
                  <a:pt x="1913" y="1194"/>
                </a:moveTo>
                <a:lnTo>
                  <a:pt x="3699" y="1194"/>
                </a:lnTo>
                <a:lnTo>
                  <a:pt x="2678" y="1832"/>
                </a:lnTo>
                <a:lnTo>
                  <a:pt x="2296" y="1538"/>
                </a:lnTo>
                <a:lnTo>
                  <a:pt x="2125" y="1636"/>
                </a:lnTo>
                <a:lnTo>
                  <a:pt x="2700" y="2078"/>
                </a:lnTo>
                <a:lnTo>
                  <a:pt x="3699" y="1440"/>
                </a:lnTo>
                <a:lnTo>
                  <a:pt x="3699" y="2176"/>
                </a:lnTo>
                <a:lnTo>
                  <a:pt x="1913" y="2176"/>
                </a:lnTo>
                <a:lnTo>
                  <a:pt x="1913" y="1194"/>
                </a:lnTo>
                <a:close/>
              </a:path>
              <a:path w="21600" h="21600" extrusionOk="0">
                <a:moveTo>
                  <a:pt x="1913" y="2765"/>
                </a:moveTo>
                <a:lnTo>
                  <a:pt x="3699" y="2765"/>
                </a:lnTo>
                <a:lnTo>
                  <a:pt x="2678" y="3403"/>
                </a:lnTo>
                <a:lnTo>
                  <a:pt x="2296" y="3109"/>
                </a:lnTo>
                <a:lnTo>
                  <a:pt x="2125" y="3207"/>
                </a:lnTo>
                <a:lnTo>
                  <a:pt x="2700" y="3649"/>
                </a:lnTo>
                <a:lnTo>
                  <a:pt x="3699" y="3010"/>
                </a:lnTo>
                <a:lnTo>
                  <a:pt x="3699" y="3747"/>
                </a:lnTo>
                <a:lnTo>
                  <a:pt x="1913" y="3747"/>
                </a:lnTo>
                <a:lnTo>
                  <a:pt x="1913" y="2765"/>
                </a:lnTo>
                <a:close/>
              </a:path>
              <a:path w="21600" h="21600" extrusionOk="0">
                <a:moveTo>
                  <a:pt x="1913" y="4336"/>
                </a:moveTo>
                <a:lnTo>
                  <a:pt x="3699" y="4336"/>
                </a:lnTo>
                <a:lnTo>
                  <a:pt x="2678" y="4974"/>
                </a:lnTo>
                <a:lnTo>
                  <a:pt x="2296" y="4680"/>
                </a:lnTo>
                <a:lnTo>
                  <a:pt x="2125" y="4778"/>
                </a:lnTo>
                <a:lnTo>
                  <a:pt x="2700" y="5220"/>
                </a:lnTo>
                <a:lnTo>
                  <a:pt x="3699" y="4581"/>
                </a:lnTo>
                <a:lnTo>
                  <a:pt x="3699" y="5318"/>
                </a:lnTo>
                <a:lnTo>
                  <a:pt x="1913" y="5318"/>
                </a:lnTo>
                <a:lnTo>
                  <a:pt x="1913" y="4336"/>
                </a:lnTo>
                <a:close/>
              </a:path>
              <a:path w="21600" h="21600" extrusionOk="0">
                <a:moveTo>
                  <a:pt x="1913" y="5907"/>
                </a:moveTo>
                <a:lnTo>
                  <a:pt x="3699" y="5907"/>
                </a:lnTo>
                <a:lnTo>
                  <a:pt x="2678" y="6545"/>
                </a:lnTo>
                <a:lnTo>
                  <a:pt x="2296" y="6250"/>
                </a:lnTo>
                <a:lnTo>
                  <a:pt x="2125" y="6349"/>
                </a:lnTo>
                <a:lnTo>
                  <a:pt x="2700" y="6790"/>
                </a:lnTo>
                <a:lnTo>
                  <a:pt x="3699" y="6152"/>
                </a:lnTo>
                <a:lnTo>
                  <a:pt x="3699" y="6889"/>
                </a:lnTo>
                <a:lnTo>
                  <a:pt x="1913" y="6889"/>
                </a:lnTo>
                <a:lnTo>
                  <a:pt x="1913" y="5907"/>
                </a:lnTo>
                <a:close/>
              </a:path>
              <a:path w="21600" h="21600" extrusionOk="0">
                <a:moveTo>
                  <a:pt x="1913" y="7478"/>
                </a:moveTo>
                <a:lnTo>
                  <a:pt x="3699" y="7478"/>
                </a:lnTo>
                <a:lnTo>
                  <a:pt x="2678" y="8116"/>
                </a:lnTo>
                <a:lnTo>
                  <a:pt x="2296" y="7821"/>
                </a:lnTo>
                <a:lnTo>
                  <a:pt x="2125" y="7919"/>
                </a:lnTo>
                <a:lnTo>
                  <a:pt x="2700" y="8361"/>
                </a:lnTo>
                <a:lnTo>
                  <a:pt x="3699" y="7723"/>
                </a:lnTo>
                <a:lnTo>
                  <a:pt x="3699" y="8460"/>
                </a:lnTo>
                <a:lnTo>
                  <a:pt x="1913" y="8460"/>
                </a:lnTo>
                <a:lnTo>
                  <a:pt x="1913" y="7478"/>
                </a:lnTo>
                <a:close/>
              </a:path>
              <a:path w="21600" h="21600" extrusionOk="0">
                <a:moveTo>
                  <a:pt x="1913" y="9049"/>
                </a:moveTo>
                <a:lnTo>
                  <a:pt x="3699" y="9049"/>
                </a:lnTo>
                <a:lnTo>
                  <a:pt x="2678" y="9687"/>
                </a:lnTo>
                <a:lnTo>
                  <a:pt x="2296" y="9392"/>
                </a:lnTo>
                <a:lnTo>
                  <a:pt x="2125" y="9490"/>
                </a:lnTo>
                <a:lnTo>
                  <a:pt x="2700" y="9932"/>
                </a:lnTo>
                <a:lnTo>
                  <a:pt x="3699" y="9294"/>
                </a:lnTo>
                <a:lnTo>
                  <a:pt x="3699" y="10030"/>
                </a:lnTo>
                <a:lnTo>
                  <a:pt x="1913" y="10030"/>
                </a:lnTo>
                <a:lnTo>
                  <a:pt x="1913" y="9049"/>
                </a:lnTo>
                <a:close/>
              </a:path>
              <a:path w="21600" h="21600" extrusionOk="0">
                <a:moveTo>
                  <a:pt x="1913" y="10620"/>
                </a:moveTo>
                <a:lnTo>
                  <a:pt x="3699" y="10620"/>
                </a:lnTo>
                <a:lnTo>
                  <a:pt x="2678" y="11258"/>
                </a:lnTo>
                <a:lnTo>
                  <a:pt x="2296" y="10963"/>
                </a:lnTo>
                <a:lnTo>
                  <a:pt x="2125" y="11061"/>
                </a:lnTo>
                <a:lnTo>
                  <a:pt x="2700" y="11503"/>
                </a:lnTo>
                <a:lnTo>
                  <a:pt x="3699" y="10865"/>
                </a:lnTo>
                <a:lnTo>
                  <a:pt x="3699" y="11601"/>
                </a:lnTo>
                <a:lnTo>
                  <a:pt x="1913" y="11601"/>
                </a:lnTo>
                <a:lnTo>
                  <a:pt x="1913" y="10620"/>
                </a:lnTo>
                <a:close/>
              </a:path>
              <a:path w="21600" h="21600" extrusionOk="0">
                <a:moveTo>
                  <a:pt x="1913" y="12190"/>
                </a:moveTo>
                <a:lnTo>
                  <a:pt x="3699" y="12190"/>
                </a:lnTo>
                <a:lnTo>
                  <a:pt x="2678" y="12829"/>
                </a:lnTo>
                <a:lnTo>
                  <a:pt x="2296" y="12534"/>
                </a:lnTo>
                <a:lnTo>
                  <a:pt x="2125" y="12632"/>
                </a:lnTo>
                <a:lnTo>
                  <a:pt x="2700" y="13074"/>
                </a:lnTo>
                <a:lnTo>
                  <a:pt x="3699" y="12436"/>
                </a:lnTo>
                <a:lnTo>
                  <a:pt x="3699" y="13172"/>
                </a:lnTo>
                <a:lnTo>
                  <a:pt x="1913" y="13172"/>
                </a:lnTo>
                <a:lnTo>
                  <a:pt x="1913" y="12190"/>
                </a:lnTo>
                <a:close/>
              </a:path>
              <a:path w="21600" h="21600" extrusionOk="0">
                <a:moveTo>
                  <a:pt x="1913" y="13761"/>
                </a:moveTo>
                <a:lnTo>
                  <a:pt x="3699" y="13761"/>
                </a:lnTo>
                <a:lnTo>
                  <a:pt x="2678" y="14400"/>
                </a:lnTo>
                <a:lnTo>
                  <a:pt x="2296" y="14105"/>
                </a:lnTo>
                <a:lnTo>
                  <a:pt x="2125" y="14203"/>
                </a:lnTo>
                <a:lnTo>
                  <a:pt x="2700" y="14645"/>
                </a:lnTo>
                <a:lnTo>
                  <a:pt x="3699" y="14007"/>
                </a:lnTo>
                <a:lnTo>
                  <a:pt x="3699" y="14743"/>
                </a:lnTo>
                <a:lnTo>
                  <a:pt x="1913" y="14743"/>
                </a:lnTo>
                <a:lnTo>
                  <a:pt x="1913" y="13761"/>
                </a:lnTo>
                <a:close/>
              </a:path>
              <a:path w="21600" h="21600" extrusionOk="0">
                <a:moveTo>
                  <a:pt x="1913" y="15332"/>
                </a:moveTo>
                <a:lnTo>
                  <a:pt x="3699" y="15332"/>
                </a:lnTo>
                <a:lnTo>
                  <a:pt x="2678" y="15970"/>
                </a:lnTo>
                <a:lnTo>
                  <a:pt x="2296" y="15676"/>
                </a:lnTo>
                <a:lnTo>
                  <a:pt x="2125" y="15774"/>
                </a:lnTo>
                <a:lnTo>
                  <a:pt x="2700" y="16216"/>
                </a:lnTo>
                <a:lnTo>
                  <a:pt x="3699" y="15578"/>
                </a:lnTo>
                <a:lnTo>
                  <a:pt x="3699" y="16314"/>
                </a:lnTo>
                <a:lnTo>
                  <a:pt x="1913" y="16314"/>
                </a:lnTo>
                <a:lnTo>
                  <a:pt x="1913" y="15332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388" name="Text Box 11"/>
          <p:cNvSpPr txBox="1">
            <a:spLocks noChangeArrowheads="1"/>
          </p:cNvSpPr>
          <p:nvPr/>
        </p:nvSpPr>
        <p:spPr bwMode="auto">
          <a:xfrm>
            <a:off x="1331913" y="1125538"/>
            <a:ext cx="2808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000"/>
          </a:p>
        </p:txBody>
      </p:sp>
      <p:sp>
        <p:nvSpPr>
          <p:cNvPr id="16389" name="Text Box 14"/>
          <p:cNvSpPr txBox="1">
            <a:spLocks noChangeArrowheads="1"/>
          </p:cNvSpPr>
          <p:nvPr/>
        </p:nvSpPr>
        <p:spPr bwMode="auto">
          <a:xfrm>
            <a:off x="1116013" y="836613"/>
            <a:ext cx="936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/>
              <a:t>Доход</a:t>
            </a:r>
            <a:r>
              <a:rPr lang="ru-RU" sz="1600"/>
              <a:t> </a:t>
            </a:r>
          </a:p>
        </p:txBody>
      </p:sp>
      <p:sp>
        <p:nvSpPr>
          <p:cNvPr id="16390" name="AutoShape 16"/>
          <p:cNvSpPr>
            <a:spLocks noChangeArrowheads="1"/>
          </p:cNvSpPr>
          <p:nvPr/>
        </p:nvSpPr>
        <p:spPr bwMode="auto">
          <a:xfrm>
            <a:off x="2051050" y="765175"/>
            <a:ext cx="144463" cy="485775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1" name="Text Box 17"/>
          <p:cNvSpPr txBox="1">
            <a:spLocks noChangeArrowheads="1"/>
          </p:cNvSpPr>
          <p:nvPr/>
        </p:nvSpPr>
        <p:spPr bwMode="auto">
          <a:xfrm>
            <a:off x="2411413" y="836613"/>
            <a:ext cx="11509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/>
              <a:t>расход</a:t>
            </a:r>
          </a:p>
        </p:txBody>
      </p:sp>
      <p:sp>
        <p:nvSpPr>
          <p:cNvPr id="16392" name="Text Box 18"/>
          <p:cNvSpPr txBox="1">
            <a:spLocks noChangeArrowheads="1"/>
          </p:cNvSpPr>
          <p:nvPr/>
        </p:nvSpPr>
        <p:spPr bwMode="auto">
          <a:xfrm>
            <a:off x="1187450" y="1341438"/>
            <a:ext cx="2879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/>
              <a:t>Профицитный бюджет</a:t>
            </a:r>
          </a:p>
        </p:txBody>
      </p:sp>
      <p:sp>
        <p:nvSpPr>
          <p:cNvPr id="16393" name="Text Box 19"/>
          <p:cNvSpPr txBox="1">
            <a:spLocks noChangeArrowheads="1"/>
          </p:cNvSpPr>
          <p:nvPr/>
        </p:nvSpPr>
        <p:spPr bwMode="auto">
          <a:xfrm>
            <a:off x="1187450" y="2205038"/>
            <a:ext cx="1008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/>
              <a:t>доход</a:t>
            </a:r>
          </a:p>
        </p:txBody>
      </p:sp>
      <p:sp>
        <p:nvSpPr>
          <p:cNvPr id="16394" name="Text Box 20"/>
          <p:cNvSpPr txBox="1">
            <a:spLocks noChangeArrowheads="1"/>
          </p:cNvSpPr>
          <p:nvPr/>
        </p:nvSpPr>
        <p:spPr bwMode="auto">
          <a:xfrm>
            <a:off x="2563813" y="2276475"/>
            <a:ext cx="1073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/>
              <a:t>расход</a:t>
            </a:r>
          </a:p>
        </p:txBody>
      </p:sp>
      <p:sp>
        <p:nvSpPr>
          <p:cNvPr id="16395" name="AutoShape 22"/>
          <p:cNvSpPr>
            <a:spLocks noChangeArrowheads="1"/>
          </p:cNvSpPr>
          <p:nvPr/>
        </p:nvSpPr>
        <p:spPr bwMode="auto">
          <a:xfrm>
            <a:off x="2195513" y="2133600"/>
            <a:ext cx="144462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6" name="Text Box 23"/>
          <p:cNvSpPr txBox="1">
            <a:spLocks noChangeArrowheads="1"/>
          </p:cNvSpPr>
          <p:nvPr/>
        </p:nvSpPr>
        <p:spPr bwMode="auto">
          <a:xfrm>
            <a:off x="1403350" y="2636838"/>
            <a:ext cx="2447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/>
              <a:t>Дефицитный бюджет</a:t>
            </a:r>
          </a:p>
        </p:txBody>
      </p:sp>
      <p:sp>
        <p:nvSpPr>
          <p:cNvPr id="16397" name="Text Box 24"/>
          <p:cNvSpPr txBox="1">
            <a:spLocks noChangeArrowheads="1"/>
          </p:cNvSpPr>
          <p:nvPr/>
        </p:nvSpPr>
        <p:spPr bwMode="auto">
          <a:xfrm>
            <a:off x="1187450" y="3789363"/>
            <a:ext cx="936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/>
              <a:t>доход</a:t>
            </a:r>
          </a:p>
        </p:txBody>
      </p:sp>
      <p:sp>
        <p:nvSpPr>
          <p:cNvPr id="16398" name="AutoShape 25"/>
          <p:cNvSpPr>
            <a:spLocks noChangeArrowheads="1"/>
          </p:cNvSpPr>
          <p:nvPr/>
        </p:nvSpPr>
        <p:spPr bwMode="auto">
          <a:xfrm>
            <a:off x="1908175" y="3860800"/>
            <a:ext cx="503238" cy="288925"/>
          </a:xfrm>
          <a:prstGeom prst="leftRightArrow">
            <a:avLst>
              <a:gd name="adj1" fmla="val 50000"/>
              <a:gd name="adj2" fmla="val 34835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9" name="Text Box 26"/>
          <p:cNvSpPr txBox="1">
            <a:spLocks noChangeArrowheads="1"/>
          </p:cNvSpPr>
          <p:nvPr/>
        </p:nvSpPr>
        <p:spPr bwMode="auto">
          <a:xfrm>
            <a:off x="2555875" y="3789363"/>
            <a:ext cx="1008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/>
              <a:t>расход</a:t>
            </a:r>
          </a:p>
        </p:txBody>
      </p:sp>
      <p:sp>
        <p:nvSpPr>
          <p:cNvPr id="16400" name="Text Box 28"/>
          <p:cNvSpPr txBox="1">
            <a:spLocks noChangeArrowheads="1"/>
          </p:cNvSpPr>
          <p:nvPr/>
        </p:nvSpPr>
        <p:spPr bwMode="auto">
          <a:xfrm>
            <a:off x="1258888" y="4437063"/>
            <a:ext cx="24495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i="1"/>
              <a:t>Сбалансированный бюджет</a:t>
            </a:r>
          </a:p>
        </p:txBody>
      </p:sp>
      <p:sp>
        <p:nvSpPr>
          <p:cNvPr id="16401" name="Text Box 29"/>
          <p:cNvSpPr txBox="1">
            <a:spLocks noChangeArrowheads="1"/>
          </p:cNvSpPr>
          <p:nvPr/>
        </p:nvSpPr>
        <p:spPr bwMode="auto">
          <a:xfrm>
            <a:off x="5867400" y="549275"/>
            <a:ext cx="30257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u="sng"/>
              <a:t>Доходы </a:t>
            </a:r>
            <a:r>
              <a:rPr lang="ru-RU" sz="1400" i="1"/>
              <a:t>бюджета Кринично-Лугского сельского поселения -поступающие в бюджет поселения денежные средства</a:t>
            </a:r>
          </a:p>
        </p:txBody>
      </p:sp>
      <p:sp>
        <p:nvSpPr>
          <p:cNvPr id="16402" name="Text Box 30"/>
          <p:cNvSpPr txBox="1">
            <a:spLocks noChangeArrowheads="1"/>
          </p:cNvSpPr>
          <p:nvPr/>
        </p:nvSpPr>
        <p:spPr bwMode="auto">
          <a:xfrm>
            <a:off x="5940425" y="1557338"/>
            <a:ext cx="3024188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u="sng"/>
              <a:t>Расходы</a:t>
            </a:r>
            <a:r>
              <a:rPr lang="ru-RU" sz="1400"/>
              <a:t> </a:t>
            </a:r>
            <a:r>
              <a:rPr lang="ru-RU" sz="1400" i="1"/>
              <a:t>бюджета Кринично-Лугского сельского поселения -выплачиваемые из бюджета поселения денежные средства</a:t>
            </a:r>
          </a:p>
        </p:txBody>
      </p:sp>
      <p:sp>
        <p:nvSpPr>
          <p:cNvPr id="16403" name="Text Box 31"/>
          <p:cNvSpPr txBox="1">
            <a:spLocks noChangeArrowheads="1"/>
          </p:cNvSpPr>
          <p:nvPr/>
        </p:nvSpPr>
        <p:spPr bwMode="auto">
          <a:xfrm>
            <a:off x="5867400" y="2565400"/>
            <a:ext cx="30257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u="sng"/>
              <a:t>Дефицит бюджета</a:t>
            </a:r>
            <a:r>
              <a:rPr lang="ru-RU" sz="1400"/>
              <a:t> -</a:t>
            </a:r>
            <a:r>
              <a:rPr lang="ru-RU" sz="1400" i="1"/>
              <a:t>превышение расходов над доходами. При его наличии принимается решение об источниках покрытия дефицита: имеющиеся остатки или взять в долг (кредит) </a:t>
            </a:r>
          </a:p>
        </p:txBody>
      </p:sp>
      <p:sp>
        <p:nvSpPr>
          <p:cNvPr id="16404" name="Text Box 32"/>
          <p:cNvSpPr txBox="1">
            <a:spLocks noChangeArrowheads="1"/>
          </p:cNvSpPr>
          <p:nvPr/>
        </p:nvSpPr>
        <p:spPr bwMode="auto">
          <a:xfrm>
            <a:off x="5867400" y="4005263"/>
            <a:ext cx="3097213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u="sng"/>
              <a:t>Профицит бюджета</a:t>
            </a:r>
            <a:r>
              <a:rPr lang="ru-RU" sz="1400"/>
              <a:t> – </a:t>
            </a:r>
            <a:r>
              <a:rPr lang="ru-RU" sz="1400" i="1"/>
              <a:t>превышение доходов над расходами. При его наличии принимается решение как использовать: накапливать резервы, остатки, погашать долг</a:t>
            </a:r>
            <a:r>
              <a:rPr lang="ru-RU" sz="140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0" name="Rectangle 5"/>
          <p:cNvSpPr>
            <a:spLocks noChangeArrowheads="1"/>
          </p:cNvSpPr>
          <p:nvPr/>
        </p:nvSpPr>
        <p:spPr bwMode="auto">
          <a:xfrm>
            <a:off x="395288" y="3284538"/>
            <a:ext cx="2305050" cy="3313112"/>
          </a:xfrm>
          <a:prstGeom prst="rect">
            <a:avLst/>
          </a:prstGeom>
          <a:solidFill>
            <a:srgbClr val="DFB7D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3492500" y="3284538"/>
            <a:ext cx="2447925" cy="3313112"/>
          </a:xfrm>
          <a:prstGeom prst="rect">
            <a:avLst/>
          </a:prstGeom>
          <a:solidFill>
            <a:srgbClr val="DFB7D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2" name="Rectangle 7"/>
          <p:cNvSpPr>
            <a:spLocks noChangeArrowheads="1"/>
          </p:cNvSpPr>
          <p:nvPr/>
        </p:nvSpPr>
        <p:spPr bwMode="auto">
          <a:xfrm>
            <a:off x="6516688" y="3284538"/>
            <a:ext cx="2376487" cy="3240087"/>
          </a:xfrm>
          <a:prstGeom prst="rect">
            <a:avLst/>
          </a:prstGeom>
          <a:solidFill>
            <a:srgbClr val="DFB7D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3" name="AutoShape 8"/>
          <p:cNvSpPr>
            <a:spLocks noChangeArrowheads="1"/>
          </p:cNvSpPr>
          <p:nvPr/>
        </p:nvSpPr>
        <p:spPr bwMode="auto">
          <a:xfrm>
            <a:off x="611188" y="1844675"/>
            <a:ext cx="1944687" cy="936625"/>
          </a:xfrm>
          <a:prstGeom prst="roundRect">
            <a:avLst>
              <a:gd name="adj" fmla="val 16667"/>
            </a:avLst>
          </a:prstGeom>
          <a:solidFill>
            <a:srgbClr val="D8D5E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4" name="AutoShape 9"/>
          <p:cNvSpPr>
            <a:spLocks noChangeArrowheads="1"/>
          </p:cNvSpPr>
          <p:nvPr/>
        </p:nvSpPr>
        <p:spPr bwMode="auto">
          <a:xfrm>
            <a:off x="3635375" y="1844675"/>
            <a:ext cx="2160588" cy="936625"/>
          </a:xfrm>
          <a:prstGeom prst="roundRect">
            <a:avLst>
              <a:gd name="adj" fmla="val 16667"/>
            </a:avLst>
          </a:prstGeom>
          <a:solidFill>
            <a:srgbClr val="D8D5E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5" name="AutoShape 10"/>
          <p:cNvSpPr>
            <a:spLocks noChangeArrowheads="1"/>
          </p:cNvSpPr>
          <p:nvPr/>
        </p:nvSpPr>
        <p:spPr bwMode="auto">
          <a:xfrm>
            <a:off x="6516688" y="1844675"/>
            <a:ext cx="2376487" cy="936625"/>
          </a:xfrm>
          <a:prstGeom prst="roundRect">
            <a:avLst>
              <a:gd name="adj" fmla="val 16667"/>
            </a:avLst>
          </a:prstGeom>
          <a:solidFill>
            <a:srgbClr val="D8D5E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6" name="AutoShape 11"/>
          <p:cNvSpPr>
            <a:spLocks noChangeArrowheads="1"/>
          </p:cNvSpPr>
          <p:nvPr/>
        </p:nvSpPr>
        <p:spPr bwMode="auto">
          <a:xfrm>
            <a:off x="1258888" y="2852738"/>
            <a:ext cx="503237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E7844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7" name="AutoShape 12"/>
          <p:cNvSpPr>
            <a:spLocks noChangeArrowheads="1"/>
          </p:cNvSpPr>
          <p:nvPr/>
        </p:nvSpPr>
        <p:spPr bwMode="auto">
          <a:xfrm>
            <a:off x="4500563" y="2852738"/>
            <a:ext cx="576262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E7844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8" name="AutoShape 13"/>
          <p:cNvSpPr>
            <a:spLocks noChangeArrowheads="1"/>
          </p:cNvSpPr>
          <p:nvPr/>
        </p:nvSpPr>
        <p:spPr bwMode="auto">
          <a:xfrm>
            <a:off x="7524750" y="2852738"/>
            <a:ext cx="647700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E7844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9" name="Text Box 15"/>
          <p:cNvSpPr txBox="1">
            <a:spLocks noChangeArrowheads="1"/>
          </p:cNvSpPr>
          <p:nvPr/>
        </p:nvSpPr>
        <p:spPr bwMode="auto">
          <a:xfrm>
            <a:off x="827088" y="333375"/>
            <a:ext cx="7705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 u="sng"/>
              <a:t>Доходы бюджета-</a:t>
            </a:r>
            <a:r>
              <a:rPr lang="ru-RU" sz="1800"/>
              <a:t> поступающие в бюджет денежные средства, за исключением, являющихся источниками финансирования дефицита</a:t>
            </a:r>
          </a:p>
        </p:txBody>
      </p:sp>
      <p:sp>
        <p:nvSpPr>
          <p:cNvPr id="17420" name="AutoShape 16"/>
          <p:cNvSpPr>
            <a:spLocks noChangeArrowheads="1"/>
          </p:cNvSpPr>
          <p:nvPr/>
        </p:nvSpPr>
        <p:spPr bwMode="auto">
          <a:xfrm>
            <a:off x="2700338" y="1125538"/>
            <a:ext cx="4464050" cy="431800"/>
          </a:xfrm>
          <a:prstGeom prst="flowChartAlternateProcess">
            <a:avLst/>
          </a:prstGeom>
          <a:solidFill>
            <a:srgbClr val="C8C4E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1" name="Rectangle 18"/>
          <p:cNvSpPr>
            <a:spLocks noChangeArrowheads="1"/>
          </p:cNvSpPr>
          <p:nvPr/>
        </p:nvSpPr>
        <p:spPr bwMode="auto">
          <a:xfrm>
            <a:off x="3851275" y="1196975"/>
            <a:ext cx="19446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Доходы бюджета</a:t>
            </a:r>
          </a:p>
        </p:txBody>
      </p:sp>
      <p:sp>
        <p:nvSpPr>
          <p:cNvPr id="17422" name="Text Box 19"/>
          <p:cNvSpPr txBox="1">
            <a:spLocks noChangeArrowheads="1"/>
          </p:cNvSpPr>
          <p:nvPr/>
        </p:nvSpPr>
        <p:spPr bwMode="auto">
          <a:xfrm>
            <a:off x="827088" y="1989138"/>
            <a:ext cx="1657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/>
              <a:t>Налоговые доходы</a:t>
            </a:r>
          </a:p>
        </p:txBody>
      </p:sp>
      <p:sp>
        <p:nvSpPr>
          <p:cNvPr id="17423" name="Text Box 20"/>
          <p:cNvSpPr txBox="1">
            <a:spLocks noChangeArrowheads="1"/>
          </p:cNvSpPr>
          <p:nvPr/>
        </p:nvSpPr>
        <p:spPr bwMode="auto">
          <a:xfrm>
            <a:off x="3779838" y="2060575"/>
            <a:ext cx="1944687" cy="641350"/>
          </a:xfrm>
          <a:prstGeom prst="rect">
            <a:avLst/>
          </a:prstGeom>
          <a:solidFill>
            <a:srgbClr val="D8D5EB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/>
              <a:t>Неналоговые доходы</a:t>
            </a:r>
          </a:p>
        </p:txBody>
      </p:sp>
      <p:sp>
        <p:nvSpPr>
          <p:cNvPr id="17424" name="Text Box 21"/>
          <p:cNvSpPr txBox="1">
            <a:spLocks noChangeArrowheads="1"/>
          </p:cNvSpPr>
          <p:nvPr/>
        </p:nvSpPr>
        <p:spPr bwMode="auto">
          <a:xfrm>
            <a:off x="6659563" y="2060575"/>
            <a:ext cx="19446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/>
              <a:t>Безвозмездные поступления</a:t>
            </a:r>
          </a:p>
        </p:txBody>
      </p:sp>
      <p:sp>
        <p:nvSpPr>
          <p:cNvPr id="17425" name="Text Box 22"/>
          <p:cNvSpPr txBox="1">
            <a:spLocks noChangeArrowheads="1"/>
          </p:cNvSpPr>
          <p:nvPr/>
        </p:nvSpPr>
        <p:spPr bwMode="auto">
          <a:xfrm>
            <a:off x="395288" y="3284538"/>
            <a:ext cx="23050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Поступления от уплаты налогов, установленных Налоговым Кодексом РФ:</a:t>
            </a:r>
          </a:p>
        </p:txBody>
      </p:sp>
      <p:sp>
        <p:nvSpPr>
          <p:cNvPr id="17426" name="Text Box 23"/>
          <p:cNvSpPr txBox="1">
            <a:spLocks noChangeArrowheads="1"/>
          </p:cNvSpPr>
          <p:nvPr/>
        </p:nvSpPr>
        <p:spPr bwMode="auto">
          <a:xfrm>
            <a:off x="468313" y="4221163"/>
            <a:ext cx="21590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-налог на доходы физических лиц;</a:t>
            </a:r>
          </a:p>
          <a:p>
            <a:pPr>
              <a:spcBef>
                <a:spcPct val="50000"/>
              </a:spcBef>
            </a:pPr>
            <a:r>
              <a:rPr lang="ru-RU" sz="1400"/>
              <a:t>-единый сельскохозяйственный налог;</a:t>
            </a:r>
          </a:p>
          <a:p>
            <a:pPr>
              <a:spcBef>
                <a:spcPct val="50000"/>
              </a:spcBef>
            </a:pPr>
            <a:r>
              <a:rPr lang="ru-RU" sz="1400"/>
              <a:t>-налог на имущество физических лиц; </a:t>
            </a:r>
          </a:p>
          <a:p>
            <a:pPr>
              <a:spcBef>
                <a:spcPct val="50000"/>
              </a:spcBef>
            </a:pPr>
            <a:r>
              <a:rPr lang="ru-RU" sz="1400"/>
              <a:t>-земельный налог;</a:t>
            </a:r>
          </a:p>
          <a:p>
            <a:pPr>
              <a:spcBef>
                <a:spcPct val="50000"/>
              </a:spcBef>
            </a:pPr>
            <a:r>
              <a:rPr lang="ru-RU" sz="1400"/>
              <a:t>- госпошлина.</a:t>
            </a:r>
          </a:p>
        </p:txBody>
      </p:sp>
      <p:sp>
        <p:nvSpPr>
          <p:cNvPr id="17427" name="Text Box 24"/>
          <p:cNvSpPr txBox="1">
            <a:spLocks noChangeArrowheads="1"/>
          </p:cNvSpPr>
          <p:nvPr/>
        </p:nvSpPr>
        <p:spPr bwMode="auto">
          <a:xfrm>
            <a:off x="3635375" y="3284538"/>
            <a:ext cx="2305050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300"/>
              <a:t>Платежи, установленные законодательством российской Федерации:</a:t>
            </a:r>
          </a:p>
          <a:p>
            <a:pPr>
              <a:spcBef>
                <a:spcPct val="50000"/>
              </a:spcBef>
            </a:pPr>
            <a:r>
              <a:rPr lang="ru-RU" sz="1300"/>
              <a:t>-доходы от использования муниципального имущества;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1300"/>
              <a:t>доходы от реализации муниципального имущества;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1300"/>
              <a:t> штрафы за нарушение законодательства;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1300"/>
              <a:t> прочие неналоговые доходы</a:t>
            </a:r>
          </a:p>
        </p:txBody>
      </p:sp>
      <p:sp>
        <p:nvSpPr>
          <p:cNvPr id="17428" name="Text Box 25"/>
          <p:cNvSpPr txBox="1">
            <a:spLocks noChangeArrowheads="1"/>
          </p:cNvSpPr>
          <p:nvPr/>
        </p:nvSpPr>
        <p:spPr bwMode="auto">
          <a:xfrm>
            <a:off x="6732588" y="3573463"/>
            <a:ext cx="2087562" cy="275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Поступления от других бюджетов (межбюджетные трансферты: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1400"/>
              <a:t>дотации;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1400"/>
              <a:t> субсидии;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1400"/>
              <a:t> субвенции), организаций , граждан (кроме налоговых и неналоговых платежей)</a:t>
            </a:r>
          </a:p>
        </p:txBody>
      </p:sp>
      <p:sp>
        <p:nvSpPr>
          <p:cNvPr id="17429" name="AutoShape 22"/>
          <p:cNvSpPr>
            <a:spLocks noChangeArrowheads="1"/>
          </p:cNvSpPr>
          <p:nvPr/>
        </p:nvSpPr>
        <p:spPr bwMode="auto">
          <a:xfrm>
            <a:off x="4716463" y="1557338"/>
            <a:ext cx="647700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E7844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A6F09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8434" name="Object 6"/>
          <p:cNvGraphicFramePr>
            <a:graphicFrameLocks noChangeAspect="1"/>
          </p:cNvGraphicFramePr>
          <p:nvPr/>
        </p:nvGraphicFramePr>
        <p:xfrm>
          <a:off x="0" y="692150"/>
          <a:ext cx="8943975" cy="6010275"/>
        </p:xfrm>
        <a:graphic>
          <a:graphicData uri="http://schemas.openxmlformats.org/presentationml/2006/ole">
            <p:oleObj spid="_x0000_s18434" name="Диаграмма" r:id="rId3" imgW="8515249" imgH="5724634" progId="Excel.Chart.8">
              <p:embed/>
            </p:oleObj>
          </a:graphicData>
        </a:graphic>
      </p:graphicFrame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2484438" y="2492375"/>
            <a:ext cx="215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600"/>
          </a:p>
        </p:txBody>
      </p:sp>
      <p:sp>
        <p:nvSpPr>
          <p:cNvPr id="18437" name="Text Box 8"/>
          <p:cNvSpPr txBox="1">
            <a:spLocks noChangeArrowheads="1"/>
          </p:cNvSpPr>
          <p:nvPr/>
        </p:nvSpPr>
        <p:spPr bwMode="auto">
          <a:xfrm>
            <a:off x="0" y="188913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Структура доходов бюджета Кринично-Лугского сельского поселения</a:t>
            </a:r>
            <a:r>
              <a:rPr lang="ru-RU" sz="1800"/>
              <a:t> </a:t>
            </a:r>
          </a:p>
        </p:txBody>
      </p:sp>
      <p:sp>
        <p:nvSpPr>
          <p:cNvPr id="18438" name="Text Box 11"/>
          <p:cNvSpPr txBox="1">
            <a:spLocks noChangeArrowheads="1"/>
          </p:cNvSpPr>
          <p:nvPr/>
        </p:nvSpPr>
        <p:spPr bwMode="auto">
          <a:xfrm>
            <a:off x="107950" y="765175"/>
            <a:ext cx="1401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/>
              <a:t>процентов</a:t>
            </a:r>
          </a:p>
        </p:txBody>
      </p:sp>
      <p:sp>
        <p:nvSpPr>
          <p:cNvPr id="18439" name="Text Box 15"/>
          <p:cNvSpPr txBox="1">
            <a:spLocks noChangeArrowheads="1"/>
          </p:cNvSpPr>
          <p:nvPr/>
        </p:nvSpPr>
        <p:spPr bwMode="auto">
          <a:xfrm>
            <a:off x="2195513" y="1989138"/>
            <a:ext cx="596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00" b="1"/>
              <a:t>14231,9</a:t>
            </a:r>
          </a:p>
        </p:txBody>
      </p:sp>
      <p:sp>
        <p:nvSpPr>
          <p:cNvPr id="18440" name="Text Box 16"/>
          <p:cNvSpPr txBox="1">
            <a:spLocks noChangeArrowheads="1"/>
          </p:cNvSpPr>
          <p:nvPr/>
        </p:nvSpPr>
        <p:spPr bwMode="auto">
          <a:xfrm rot="-5400000">
            <a:off x="2495551" y="5118100"/>
            <a:ext cx="4699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00" b="1"/>
              <a:t>510,4</a:t>
            </a:r>
          </a:p>
        </p:txBody>
      </p:sp>
      <p:sp>
        <p:nvSpPr>
          <p:cNvPr id="18441" name="Text Box 17"/>
          <p:cNvSpPr txBox="1">
            <a:spLocks noChangeArrowheads="1"/>
          </p:cNvSpPr>
          <p:nvPr/>
        </p:nvSpPr>
        <p:spPr bwMode="auto">
          <a:xfrm>
            <a:off x="2627313" y="3284538"/>
            <a:ext cx="533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00" b="1"/>
              <a:t>8917,2</a:t>
            </a:r>
          </a:p>
        </p:txBody>
      </p:sp>
      <p:sp>
        <p:nvSpPr>
          <p:cNvPr id="18442" name="Text Box 18"/>
          <p:cNvSpPr txBox="1">
            <a:spLocks noChangeArrowheads="1"/>
          </p:cNvSpPr>
          <p:nvPr/>
        </p:nvSpPr>
        <p:spPr bwMode="auto">
          <a:xfrm>
            <a:off x="2843213" y="2924175"/>
            <a:ext cx="596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00" b="1"/>
              <a:t>14152,7</a:t>
            </a:r>
          </a:p>
        </p:txBody>
      </p:sp>
      <p:sp>
        <p:nvSpPr>
          <p:cNvPr id="18443" name="Text Box 19"/>
          <p:cNvSpPr txBox="1">
            <a:spLocks noChangeArrowheads="1"/>
          </p:cNvSpPr>
          <p:nvPr/>
        </p:nvSpPr>
        <p:spPr bwMode="auto">
          <a:xfrm rot="-5400000">
            <a:off x="3155950" y="5278438"/>
            <a:ext cx="469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00" b="1"/>
              <a:t>562,0</a:t>
            </a:r>
          </a:p>
        </p:txBody>
      </p:sp>
      <p:sp>
        <p:nvSpPr>
          <p:cNvPr id="18444" name="Text Box 21"/>
          <p:cNvSpPr txBox="1">
            <a:spLocks noChangeArrowheads="1"/>
          </p:cNvSpPr>
          <p:nvPr/>
        </p:nvSpPr>
        <p:spPr bwMode="auto">
          <a:xfrm>
            <a:off x="1042988" y="6308725"/>
            <a:ext cx="41767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00"/>
              <a:t>факт                   факт              прогноз              прогноз             прогноз</a:t>
            </a:r>
          </a:p>
        </p:txBody>
      </p:sp>
      <p:sp>
        <p:nvSpPr>
          <p:cNvPr id="18445" name="Text Box 24"/>
          <p:cNvSpPr txBox="1">
            <a:spLocks noChangeArrowheads="1"/>
          </p:cNvSpPr>
          <p:nvPr/>
        </p:nvSpPr>
        <p:spPr bwMode="auto">
          <a:xfrm>
            <a:off x="3132138" y="2276475"/>
            <a:ext cx="596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00" b="1"/>
              <a:t>17626,4</a:t>
            </a:r>
          </a:p>
        </p:txBody>
      </p:sp>
      <p:sp>
        <p:nvSpPr>
          <p:cNvPr id="18446" name="Text Box 25"/>
          <p:cNvSpPr txBox="1">
            <a:spLocks noChangeArrowheads="1"/>
          </p:cNvSpPr>
          <p:nvPr/>
        </p:nvSpPr>
        <p:spPr bwMode="auto">
          <a:xfrm>
            <a:off x="3635375" y="2565400"/>
            <a:ext cx="596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00" b="1"/>
              <a:t>13851,2</a:t>
            </a:r>
          </a:p>
        </p:txBody>
      </p:sp>
      <p:sp>
        <p:nvSpPr>
          <p:cNvPr id="18447" name="Text Box 26"/>
          <p:cNvSpPr txBox="1">
            <a:spLocks noChangeArrowheads="1"/>
          </p:cNvSpPr>
          <p:nvPr/>
        </p:nvSpPr>
        <p:spPr bwMode="auto">
          <a:xfrm rot="-5400000">
            <a:off x="3875088" y="5205413"/>
            <a:ext cx="469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00" b="1"/>
              <a:t>451,1</a:t>
            </a:r>
          </a:p>
        </p:txBody>
      </p:sp>
      <p:sp>
        <p:nvSpPr>
          <p:cNvPr id="18448" name="Text Box 27"/>
          <p:cNvSpPr txBox="1">
            <a:spLocks noChangeArrowheads="1"/>
          </p:cNvSpPr>
          <p:nvPr/>
        </p:nvSpPr>
        <p:spPr bwMode="auto">
          <a:xfrm>
            <a:off x="4140200" y="2565400"/>
            <a:ext cx="596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00" b="1"/>
              <a:t>14085,4</a:t>
            </a:r>
          </a:p>
        </p:txBody>
      </p:sp>
      <p:sp>
        <p:nvSpPr>
          <p:cNvPr id="18449" name="Text Box 28"/>
          <p:cNvSpPr txBox="1">
            <a:spLocks noChangeArrowheads="1"/>
          </p:cNvSpPr>
          <p:nvPr/>
        </p:nvSpPr>
        <p:spPr bwMode="auto">
          <a:xfrm>
            <a:off x="1547813" y="1844675"/>
            <a:ext cx="596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00" b="1"/>
              <a:t>15504,4</a:t>
            </a:r>
          </a:p>
        </p:txBody>
      </p:sp>
      <p:sp>
        <p:nvSpPr>
          <p:cNvPr id="18450" name="Text Box 29"/>
          <p:cNvSpPr txBox="1">
            <a:spLocks noChangeArrowheads="1"/>
          </p:cNvSpPr>
          <p:nvPr/>
        </p:nvSpPr>
        <p:spPr bwMode="auto">
          <a:xfrm rot="-5400000">
            <a:off x="1729581" y="5120482"/>
            <a:ext cx="5857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00" b="1"/>
              <a:t>1245,8</a:t>
            </a:r>
          </a:p>
        </p:txBody>
      </p:sp>
      <p:sp>
        <p:nvSpPr>
          <p:cNvPr id="18451" name="Text Box 30"/>
          <p:cNvSpPr txBox="1">
            <a:spLocks noChangeArrowheads="1"/>
          </p:cNvSpPr>
          <p:nvPr/>
        </p:nvSpPr>
        <p:spPr bwMode="auto">
          <a:xfrm>
            <a:off x="1835150" y="3357563"/>
            <a:ext cx="596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00" b="1"/>
              <a:t>15003,7</a:t>
            </a:r>
          </a:p>
        </p:txBody>
      </p:sp>
      <p:sp>
        <p:nvSpPr>
          <p:cNvPr id="18452" name="Text Box 31"/>
          <p:cNvSpPr txBox="1">
            <a:spLocks noChangeArrowheads="1"/>
          </p:cNvSpPr>
          <p:nvPr/>
        </p:nvSpPr>
        <p:spPr bwMode="auto">
          <a:xfrm>
            <a:off x="684213" y="2997200"/>
            <a:ext cx="596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00" b="1"/>
              <a:t>12238,3</a:t>
            </a:r>
          </a:p>
        </p:txBody>
      </p:sp>
      <p:sp>
        <p:nvSpPr>
          <p:cNvPr id="18453" name="Text Box 32"/>
          <p:cNvSpPr txBox="1">
            <a:spLocks noChangeArrowheads="1"/>
          </p:cNvSpPr>
          <p:nvPr/>
        </p:nvSpPr>
        <p:spPr bwMode="auto">
          <a:xfrm rot="-5400000">
            <a:off x="1066800" y="5062538"/>
            <a:ext cx="469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00" b="1"/>
              <a:t>808,3</a:t>
            </a:r>
          </a:p>
        </p:txBody>
      </p:sp>
      <p:sp>
        <p:nvSpPr>
          <p:cNvPr id="18454" name="Text Box 33"/>
          <p:cNvSpPr txBox="1">
            <a:spLocks noChangeArrowheads="1"/>
          </p:cNvSpPr>
          <p:nvPr/>
        </p:nvSpPr>
        <p:spPr bwMode="auto">
          <a:xfrm>
            <a:off x="1042988" y="2349500"/>
            <a:ext cx="596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00" b="1"/>
              <a:t>15684,5</a:t>
            </a:r>
          </a:p>
        </p:txBody>
      </p:sp>
      <p:sp>
        <p:nvSpPr>
          <p:cNvPr id="18455" name="TextBox 2"/>
          <p:cNvSpPr txBox="1">
            <a:spLocks noChangeArrowheads="1"/>
          </p:cNvSpPr>
          <p:nvPr/>
        </p:nvSpPr>
        <p:spPr bwMode="auto">
          <a:xfrm>
            <a:off x="4427538" y="1628775"/>
            <a:ext cx="647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 b="1"/>
              <a:t>19482,0</a:t>
            </a:r>
          </a:p>
        </p:txBody>
      </p:sp>
      <p:sp>
        <p:nvSpPr>
          <p:cNvPr id="18456" name="Text Box 25"/>
          <p:cNvSpPr txBox="1">
            <a:spLocks noChangeArrowheads="1"/>
          </p:cNvSpPr>
          <p:nvPr/>
        </p:nvSpPr>
        <p:spPr bwMode="auto">
          <a:xfrm>
            <a:off x="5148263" y="1484313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b="1"/>
              <a:t>19616</a:t>
            </a:r>
          </a:p>
        </p:txBody>
      </p:sp>
      <p:sp>
        <p:nvSpPr>
          <p:cNvPr id="18457" name="Text Box 26"/>
          <p:cNvSpPr txBox="1">
            <a:spLocks noChangeArrowheads="1"/>
          </p:cNvSpPr>
          <p:nvPr/>
        </p:nvSpPr>
        <p:spPr bwMode="auto">
          <a:xfrm>
            <a:off x="5724525" y="5445125"/>
            <a:ext cx="498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b="1"/>
              <a:t>440,8</a:t>
            </a:r>
          </a:p>
        </p:txBody>
      </p:sp>
      <p:sp>
        <p:nvSpPr>
          <p:cNvPr id="18458" name="Text Box 27"/>
          <p:cNvSpPr txBox="1">
            <a:spLocks noChangeArrowheads="1"/>
          </p:cNvSpPr>
          <p:nvPr/>
        </p:nvSpPr>
        <p:spPr bwMode="auto">
          <a:xfrm>
            <a:off x="5580063" y="3573463"/>
            <a:ext cx="568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b="1"/>
              <a:t>8860,7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FF4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58" name="AutoShape 5"/>
          <p:cNvSpPr>
            <a:spLocks noChangeArrowheads="1"/>
          </p:cNvSpPr>
          <p:nvPr/>
        </p:nvSpPr>
        <p:spPr bwMode="auto">
          <a:xfrm>
            <a:off x="6948488" y="2636838"/>
            <a:ext cx="2016125" cy="2735262"/>
          </a:xfrm>
          <a:prstGeom prst="foldedCorner">
            <a:avLst>
              <a:gd name="adj" fmla="val 12500"/>
            </a:avLst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59" name="AutoShape 6"/>
          <p:cNvSpPr>
            <a:spLocks noChangeArrowheads="1"/>
          </p:cNvSpPr>
          <p:nvPr/>
        </p:nvSpPr>
        <p:spPr bwMode="auto">
          <a:xfrm>
            <a:off x="2627313" y="2636838"/>
            <a:ext cx="4176712" cy="2665412"/>
          </a:xfrm>
          <a:prstGeom prst="flowChartPreparation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0" name="AutoShape 7"/>
          <p:cNvSpPr>
            <a:spLocks noChangeArrowheads="1"/>
          </p:cNvSpPr>
          <p:nvPr/>
        </p:nvSpPr>
        <p:spPr bwMode="auto">
          <a:xfrm>
            <a:off x="4932363" y="5516563"/>
            <a:ext cx="4032250" cy="1152525"/>
          </a:xfrm>
          <a:prstGeom prst="foldedCorner">
            <a:avLst>
              <a:gd name="adj" fmla="val 12500"/>
            </a:avLst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1" name="AutoShape 8"/>
          <p:cNvSpPr>
            <a:spLocks noChangeArrowheads="1"/>
          </p:cNvSpPr>
          <p:nvPr/>
        </p:nvSpPr>
        <p:spPr bwMode="auto">
          <a:xfrm>
            <a:off x="323850" y="5516563"/>
            <a:ext cx="4319588" cy="1154112"/>
          </a:xfrm>
          <a:prstGeom prst="foldedCorner">
            <a:avLst>
              <a:gd name="adj" fmla="val 12500"/>
            </a:avLst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2" name="AutoShape 9"/>
          <p:cNvSpPr>
            <a:spLocks noChangeArrowheads="1"/>
          </p:cNvSpPr>
          <p:nvPr/>
        </p:nvSpPr>
        <p:spPr bwMode="auto">
          <a:xfrm>
            <a:off x="323850" y="2636838"/>
            <a:ext cx="2016125" cy="2736850"/>
          </a:xfrm>
          <a:prstGeom prst="foldedCorner">
            <a:avLst>
              <a:gd name="adj" fmla="val 12500"/>
            </a:avLst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3" name="Text Box 10"/>
          <p:cNvSpPr txBox="1">
            <a:spLocks noChangeArrowheads="1"/>
          </p:cNvSpPr>
          <p:nvPr/>
        </p:nvSpPr>
        <p:spPr bwMode="auto">
          <a:xfrm>
            <a:off x="179388" y="115888"/>
            <a:ext cx="8713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Основные сведения о межбюджетных отношениях</a:t>
            </a:r>
          </a:p>
        </p:txBody>
      </p:sp>
      <p:sp>
        <p:nvSpPr>
          <p:cNvPr id="19464" name="Text Box 11"/>
          <p:cNvSpPr txBox="1">
            <a:spLocks noChangeArrowheads="1"/>
          </p:cNvSpPr>
          <p:nvPr/>
        </p:nvSpPr>
        <p:spPr bwMode="auto">
          <a:xfrm>
            <a:off x="250825" y="1052513"/>
            <a:ext cx="871378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/>
              <a:t>Межбюджетные отношения</a:t>
            </a:r>
            <a:r>
              <a:rPr lang="ru-RU" sz="1800"/>
              <a:t> – </a:t>
            </a:r>
            <a:r>
              <a:rPr lang="ru-RU" sz="1800" i="1"/>
              <a:t>это отношения между публично-правовыми образованиями по вопросам регулирования бюджетных правоотношений, организации  и осуществления бюджетного процесса</a:t>
            </a:r>
          </a:p>
        </p:txBody>
      </p:sp>
      <p:sp>
        <p:nvSpPr>
          <p:cNvPr id="19465" name="Text Box 12"/>
          <p:cNvSpPr txBox="1">
            <a:spLocks noChangeArrowheads="1"/>
          </p:cNvSpPr>
          <p:nvPr/>
        </p:nvSpPr>
        <p:spPr bwMode="auto">
          <a:xfrm>
            <a:off x="3419475" y="2708275"/>
            <a:ext cx="2808288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/>
              <a:t>Межбюджетные трансферты</a:t>
            </a:r>
            <a:r>
              <a:rPr lang="ru-RU" sz="1600"/>
              <a:t> – это средства, передаваемые одним бюджетом бюджетной системы Российской Федерации другому бюджету бюджетной системы Российской Федерации </a:t>
            </a:r>
          </a:p>
        </p:txBody>
      </p:sp>
      <p:sp>
        <p:nvSpPr>
          <p:cNvPr id="19466" name="Text Box 14"/>
          <p:cNvSpPr txBox="1">
            <a:spLocks noChangeArrowheads="1"/>
          </p:cNvSpPr>
          <p:nvPr/>
        </p:nvSpPr>
        <p:spPr bwMode="auto">
          <a:xfrm>
            <a:off x="6948488" y="2997200"/>
            <a:ext cx="2016125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/>
              <a:t>Иные межбюджетные трансферты-</a:t>
            </a:r>
            <a:r>
              <a:rPr lang="ru-RU" sz="1600"/>
              <a:t> передаются на определенные цели </a:t>
            </a:r>
          </a:p>
        </p:txBody>
      </p:sp>
      <p:sp>
        <p:nvSpPr>
          <p:cNvPr id="19467" name="Text Box 15"/>
          <p:cNvSpPr txBox="1">
            <a:spLocks noChangeArrowheads="1"/>
          </p:cNvSpPr>
          <p:nvPr/>
        </p:nvSpPr>
        <p:spPr bwMode="auto">
          <a:xfrm>
            <a:off x="323850" y="2852738"/>
            <a:ext cx="1944688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/>
              <a:t>Дотации –</a:t>
            </a:r>
            <a:r>
              <a:rPr lang="ru-RU" sz="1600"/>
              <a:t> предоставляются без определения конкретной цели их использования</a:t>
            </a:r>
          </a:p>
        </p:txBody>
      </p:sp>
      <p:sp>
        <p:nvSpPr>
          <p:cNvPr id="19468" name="Text Box 16"/>
          <p:cNvSpPr txBox="1">
            <a:spLocks noChangeArrowheads="1"/>
          </p:cNvSpPr>
          <p:nvPr/>
        </p:nvSpPr>
        <p:spPr bwMode="auto">
          <a:xfrm>
            <a:off x="323850" y="5516563"/>
            <a:ext cx="4176713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/>
              <a:t>Субвенции</a:t>
            </a:r>
            <a:r>
              <a:rPr lang="ru-RU" sz="1600"/>
              <a:t> – предоставляются на финансирование «переданных» другим публично-правовым образованиям полномочий</a:t>
            </a:r>
          </a:p>
        </p:txBody>
      </p:sp>
      <p:sp>
        <p:nvSpPr>
          <p:cNvPr id="19469" name="Text Box 17"/>
          <p:cNvSpPr txBox="1">
            <a:spLocks noChangeArrowheads="1"/>
          </p:cNvSpPr>
          <p:nvPr/>
        </p:nvSpPr>
        <p:spPr bwMode="auto">
          <a:xfrm>
            <a:off x="5003800" y="5516563"/>
            <a:ext cx="38893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/>
              <a:t>Субсидии</a:t>
            </a:r>
            <a:r>
              <a:rPr lang="ru-RU" sz="1600"/>
              <a:t> – предоставляются на условиях долевого софинансирования расходов других бюджетов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A6F09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684213" y="1412875"/>
          <a:ext cx="7248525" cy="5111750"/>
        </p:xfrm>
        <a:graphic>
          <a:graphicData uri="http://schemas.openxmlformats.org/presentationml/2006/ole">
            <p:oleObj spid="_x0000_s22537" name="Диаграмма" r:id="rId3" imgW="6096000" imgH="4067062" progId="MSGraph.Chart.8">
              <p:embed followColorScheme="full"/>
            </p:oleObj>
          </a:graphicData>
        </a:graphic>
      </p:graphicFrame>
      <p:sp>
        <p:nvSpPr>
          <p:cNvPr id="22539" name="Text Box 6"/>
          <p:cNvSpPr txBox="1">
            <a:spLocks noChangeArrowheads="1"/>
          </p:cNvSpPr>
          <p:nvPr/>
        </p:nvSpPr>
        <p:spPr bwMode="auto">
          <a:xfrm>
            <a:off x="323850" y="260350"/>
            <a:ext cx="8496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i="1"/>
              <a:t>Структура межбюджетных трансфертов бюджета Кринично-Лугского сельского поселения</a:t>
            </a:r>
            <a:r>
              <a:rPr lang="ru-RU" sz="1600"/>
              <a:t> </a:t>
            </a:r>
          </a:p>
        </p:txBody>
      </p:sp>
      <p:sp>
        <p:nvSpPr>
          <p:cNvPr id="22540" name="Text Box 9"/>
          <p:cNvSpPr txBox="1">
            <a:spLocks noChangeArrowheads="1"/>
          </p:cNvSpPr>
          <p:nvPr/>
        </p:nvSpPr>
        <p:spPr bwMode="auto">
          <a:xfrm>
            <a:off x="755650" y="1341438"/>
            <a:ext cx="1123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/>
              <a:t>Тыс. рублей</a:t>
            </a:r>
          </a:p>
        </p:txBody>
      </p:sp>
      <p:sp>
        <p:nvSpPr>
          <p:cNvPr id="22541" name="Text Box 10"/>
          <p:cNvSpPr txBox="1">
            <a:spLocks noChangeArrowheads="1"/>
          </p:cNvSpPr>
          <p:nvPr/>
        </p:nvSpPr>
        <p:spPr bwMode="auto">
          <a:xfrm>
            <a:off x="1819275" y="1916113"/>
            <a:ext cx="7381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/>
              <a:t>12071,1</a:t>
            </a:r>
          </a:p>
        </p:txBody>
      </p:sp>
      <p:sp>
        <p:nvSpPr>
          <p:cNvPr id="22542" name="Text Box 11"/>
          <p:cNvSpPr txBox="1">
            <a:spLocks noChangeArrowheads="1"/>
          </p:cNvSpPr>
          <p:nvPr/>
        </p:nvSpPr>
        <p:spPr bwMode="auto">
          <a:xfrm>
            <a:off x="1403350" y="5373688"/>
            <a:ext cx="5635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/>
              <a:t>299,4</a:t>
            </a:r>
          </a:p>
        </p:txBody>
      </p:sp>
      <p:sp>
        <p:nvSpPr>
          <p:cNvPr id="22543" name="Text Box 12"/>
          <p:cNvSpPr txBox="1">
            <a:spLocks noChangeArrowheads="1"/>
          </p:cNvSpPr>
          <p:nvPr/>
        </p:nvSpPr>
        <p:spPr bwMode="auto">
          <a:xfrm>
            <a:off x="2627313" y="1844675"/>
            <a:ext cx="7318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/>
              <a:t>12943,2</a:t>
            </a:r>
          </a:p>
        </p:txBody>
      </p:sp>
      <p:sp>
        <p:nvSpPr>
          <p:cNvPr id="22544" name="Text Box 13"/>
          <p:cNvSpPr txBox="1">
            <a:spLocks noChangeArrowheads="1"/>
          </p:cNvSpPr>
          <p:nvPr/>
        </p:nvSpPr>
        <p:spPr bwMode="auto">
          <a:xfrm>
            <a:off x="2843213" y="5229225"/>
            <a:ext cx="5635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/>
              <a:t>352,8</a:t>
            </a:r>
          </a:p>
        </p:txBody>
      </p:sp>
      <p:sp>
        <p:nvSpPr>
          <p:cNvPr id="22545" name="Text Box 14"/>
          <p:cNvSpPr txBox="1">
            <a:spLocks noChangeArrowheads="1"/>
          </p:cNvSpPr>
          <p:nvPr/>
        </p:nvSpPr>
        <p:spPr bwMode="auto">
          <a:xfrm>
            <a:off x="3419475" y="2636838"/>
            <a:ext cx="647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/>
              <a:t>9375,2</a:t>
            </a:r>
          </a:p>
        </p:txBody>
      </p:sp>
      <p:sp>
        <p:nvSpPr>
          <p:cNvPr id="22546" name="Text Box 15"/>
          <p:cNvSpPr txBox="1">
            <a:spLocks noChangeArrowheads="1"/>
          </p:cNvSpPr>
          <p:nvPr/>
        </p:nvSpPr>
        <p:spPr bwMode="auto">
          <a:xfrm>
            <a:off x="3635375" y="5229225"/>
            <a:ext cx="563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/>
              <a:t>387,6</a:t>
            </a:r>
          </a:p>
        </p:txBody>
      </p:sp>
      <p:sp>
        <p:nvSpPr>
          <p:cNvPr id="22547" name="Text Box 20"/>
          <p:cNvSpPr txBox="1">
            <a:spLocks noChangeArrowheads="1"/>
          </p:cNvSpPr>
          <p:nvPr/>
        </p:nvSpPr>
        <p:spPr bwMode="auto">
          <a:xfrm>
            <a:off x="2916238" y="4868863"/>
            <a:ext cx="5635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/>
              <a:t>789,4</a:t>
            </a:r>
          </a:p>
        </p:txBody>
      </p:sp>
      <p:sp>
        <p:nvSpPr>
          <p:cNvPr id="22548" name="Text Box 21"/>
          <p:cNvSpPr txBox="1">
            <a:spLocks noChangeArrowheads="1"/>
          </p:cNvSpPr>
          <p:nvPr/>
        </p:nvSpPr>
        <p:spPr bwMode="auto">
          <a:xfrm>
            <a:off x="4408488" y="3017838"/>
            <a:ext cx="647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/>
              <a:t>8437,7</a:t>
            </a:r>
          </a:p>
        </p:txBody>
      </p:sp>
      <p:sp>
        <p:nvSpPr>
          <p:cNvPr id="22549" name="Text Box 22"/>
          <p:cNvSpPr txBox="1">
            <a:spLocks noChangeArrowheads="1"/>
          </p:cNvSpPr>
          <p:nvPr/>
        </p:nvSpPr>
        <p:spPr bwMode="auto">
          <a:xfrm>
            <a:off x="4572000" y="5229225"/>
            <a:ext cx="563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/>
              <a:t>423,0</a:t>
            </a:r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1979613" y="4868863"/>
            <a:ext cx="568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000"/>
              <a:t>2089,2</a:t>
            </a:r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2124075" y="4581525"/>
            <a:ext cx="568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000"/>
              <a:t>3166,7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FF4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4" name="Rectangle 5"/>
          <p:cNvSpPr>
            <a:spLocks noChangeArrowheads="1"/>
          </p:cNvSpPr>
          <p:nvPr/>
        </p:nvSpPr>
        <p:spPr bwMode="auto">
          <a:xfrm>
            <a:off x="3203575" y="1773238"/>
            <a:ext cx="2160588" cy="15113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5" name="Rectangle 6"/>
          <p:cNvSpPr>
            <a:spLocks noChangeArrowheads="1"/>
          </p:cNvSpPr>
          <p:nvPr/>
        </p:nvSpPr>
        <p:spPr bwMode="auto">
          <a:xfrm>
            <a:off x="3203575" y="3644900"/>
            <a:ext cx="2160588" cy="15128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6" name="Rectangle 7"/>
          <p:cNvSpPr>
            <a:spLocks noChangeArrowheads="1"/>
          </p:cNvSpPr>
          <p:nvPr/>
        </p:nvSpPr>
        <p:spPr bwMode="auto">
          <a:xfrm>
            <a:off x="179388" y="3644900"/>
            <a:ext cx="1944687" cy="863600"/>
          </a:xfrm>
          <a:prstGeom prst="rect">
            <a:avLst/>
          </a:prstGeom>
          <a:solidFill>
            <a:srgbClr val="C8C4E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7" name="Rectangle 8"/>
          <p:cNvSpPr>
            <a:spLocks noChangeArrowheads="1"/>
          </p:cNvSpPr>
          <p:nvPr/>
        </p:nvSpPr>
        <p:spPr bwMode="auto">
          <a:xfrm>
            <a:off x="179388" y="5589588"/>
            <a:ext cx="1944687" cy="792162"/>
          </a:xfrm>
          <a:prstGeom prst="rect">
            <a:avLst/>
          </a:prstGeom>
          <a:solidFill>
            <a:srgbClr val="C8C4E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8" name="Rectangle 9"/>
          <p:cNvSpPr>
            <a:spLocks noChangeArrowheads="1"/>
          </p:cNvSpPr>
          <p:nvPr/>
        </p:nvSpPr>
        <p:spPr bwMode="auto">
          <a:xfrm>
            <a:off x="179388" y="1989138"/>
            <a:ext cx="1944687" cy="1368425"/>
          </a:xfrm>
          <a:prstGeom prst="rect">
            <a:avLst/>
          </a:prstGeom>
          <a:solidFill>
            <a:srgbClr val="C8C4E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9" name="Rectangle 25"/>
          <p:cNvSpPr>
            <a:spLocks noChangeArrowheads="1"/>
          </p:cNvSpPr>
          <p:nvPr/>
        </p:nvSpPr>
        <p:spPr bwMode="auto">
          <a:xfrm>
            <a:off x="3203575" y="5589588"/>
            <a:ext cx="2160588" cy="7921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0" name="AutoShape 26"/>
          <p:cNvSpPr>
            <a:spLocks noChangeArrowheads="1"/>
          </p:cNvSpPr>
          <p:nvPr/>
        </p:nvSpPr>
        <p:spPr bwMode="auto">
          <a:xfrm>
            <a:off x="3995738" y="5157788"/>
            <a:ext cx="431800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52DCC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1" name="Text Box 27"/>
          <p:cNvSpPr txBox="1">
            <a:spLocks noChangeArrowheads="1"/>
          </p:cNvSpPr>
          <p:nvPr/>
        </p:nvSpPr>
        <p:spPr bwMode="auto">
          <a:xfrm>
            <a:off x="3203575" y="5661025"/>
            <a:ext cx="2160588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i="1"/>
              <a:t>Дефицит</a:t>
            </a:r>
          </a:p>
          <a:p>
            <a:pPr algn="ctr">
              <a:spcBef>
                <a:spcPct val="50000"/>
              </a:spcBef>
            </a:pPr>
            <a:r>
              <a:rPr lang="ru-RU" sz="1600" i="1"/>
              <a:t>0,0 тыс.руб</a:t>
            </a:r>
            <a:r>
              <a:rPr lang="ru-RU" sz="1600"/>
              <a:t>.</a:t>
            </a:r>
          </a:p>
        </p:txBody>
      </p:sp>
      <p:sp>
        <p:nvSpPr>
          <p:cNvPr id="23562" name="Text Box 24"/>
          <p:cNvSpPr txBox="1">
            <a:spLocks noChangeArrowheads="1"/>
          </p:cNvSpPr>
          <p:nvPr/>
        </p:nvSpPr>
        <p:spPr bwMode="auto">
          <a:xfrm>
            <a:off x="3492500" y="2060575"/>
            <a:ext cx="14398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3563" name="Text Box 25"/>
          <p:cNvSpPr txBox="1">
            <a:spLocks noChangeArrowheads="1"/>
          </p:cNvSpPr>
          <p:nvPr/>
        </p:nvSpPr>
        <p:spPr bwMode="auto">
          <a:xfrm>
            <a:off x="179388" y="260350"/>
            <a:ext cx="57610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i="1"/>
              <a:t>Основные параметры бюджета Кринично-Лугского сельского поселения Куйбышевского района на 2024 год</a:t>
            </a:r>
          </a:p>
        </p:txBody>
      </p:sp>
      <p:sp>
        <p:nvSpPr>
          <p:cNvPr id="23564" name="Text Box 26"/>
          <p:cNvSpPr txBox="1">
            <a:spLocks noChangeArrowheads="1"/>
          </p:cNvSpPr>
          <p:nvPr/>
        </p:nvSpPr>
        <p:spPr bwMode="auto">
          <a:xfrm>
            <a:off x="3563938" y="1844675"/>
            <a:ext cx="1439862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i="1"/>
              <a:t>ВСЕГО ДОХОДОВ</a:t>
            </a:r>
          </a:p>
          <a:p>
            <a:pPr algn="ctr">
              <a:spcBef>
                <a:spcPct val="50000"/>
              </a:spcBef>
            </a:pPr>
            <a:r>
              <a:rPr lang="ru-RU" sz="1600" i="1"/>
              <a:t>28 387,7 тыс. рублей</a:t>
            </a:r>
          </a:p>
        </p:txBody>
      </p:sp>
      <p:sp>
        <p:nvSpPr>
          <p:cNvPr id="23565" name="Text Box 27"/>
          <p:cNvSpPr txBox="1">
            <a:spLocks noChangeArrowheads="1"/>
          </p:cNvSpPr>
          <p:nvPr/>
        </p:nvSpPr>
        <p:spPr bwMode="auto">
          <a:xfrm>
            <a:off x="3276600" y="3789363"/>
            <a:ext cx="194310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i="1"/>
              <a:t>ВСЕГО РАСХОДОВ</a:t>
            </a:r>
          </a:p>
          <a:p>
            <a:pPr algn="ctr">
              <a:spcBef>
                <a:spcPct val="50000"/>
              </a:spcBef>
            </a:pPr>
            <a:r>
              <a:rPr lang="ru-RU" sz="1600" i="1"/>
              <a:t>28 387,7 тыс. рублей</a:t>
            </a:r>
          </a:p>
          <a:p>
            <a:pPr>
              <a:spcBef>
                <a:spcPct val="50000"/>
              </a:spcBef>
            </a:pPr>
            <a:endParaRPr lang="ru-RU" sz="1600"/>
          </a:p>
        </p:txBody>
      </p:sp>
      <p:sp>
        <p:nvSpPr>
          <p:cNvPr id="23566" name="Text Box 28"/>
          <p:cNvSpPr txBox="1">
            <a:spLocks noChangeArrowheads="1"/>
          </p:cNvSpPr>
          <p:nvPr/>
        </p:nvSpPr>
        <p:spPr bwMode="auto">
          <a:xfrm>
            <a:off x="323850" y="1989138"/>
            <a:ext cx="201612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/>
              <a:t>Налоговые и неналоговые доходы 14 302,3 тыс. рублей-50,4%</a:t>
            </a:r>
          </a:p>
        </p:txBody>
      </p:sp>
      <p:sp>
        <p:nvSpPr>
          <p:cNvPr id="23567" name="Text Box 29"/>
          <p:cNvSpPr txBox="1">
            <a:spLocks noChangeArrowheads="1"/>
          </p:cNvSpPr>
          <p:nvPr/>
        </p:nvSpPr>
        <p:spPr bwMode="auto">
          <a:xfrm>
            <a:off x="179388" y="3644900"/>
            <a:ext cx="20891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/>
              <a:t>Дотации </a:t>
            </a:r>
            <a:r>
              <a:rPr lang="ru-RU" sz="1400" i="1"/>
              <a:t>12 943,2</a:t>
            </a:r>
            <a:r>
              <a:rPr lang="ru-RU" sz="1600" i="1"/>
              <a:t> тыс. рублей -45,6%</a:t>
            </a:r>
          </a:p>
        </p:txBody>
      </p:sp>
      <p:sp>
        <p:nvSpPr>
          <p:cNvPr id="23568" name="AutoShape 30"/>
          <p:cNvSpPr>
            <a:spLocks noChangeArrowheads="1"/>
          </p:cNvSpPr>
          <p:nvPr/>
        </p:nvSpPr>
        <p:spPr bwMode="auto">
          <a:xfrm>
            <a:off x="179388" y="4652963"/>
            <a:ext cx="1944687" cy="720725"/>
          </a:xfrm>
          <a:prstGeom prst="flowChartProcess">
            <a:avLst/>
          </a:prstGeom>
          <a:solidFill>
            <a:srgbClr val="C8C4E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9" name="Text Box 31"/>
          <p:cNvSpPr txBox="1">
            <a:spLocks noChangeArrowheads="1"/>
          </p:cNvSpPr>
          <p:nvPr/>
        </p:nvSpPr>
        <p:spPr bwMode="auto">
          <a:xfrm>
            <a:off x="179388" y="4652963"/>
            <a:ext cx="19446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/>
              <a:t>Субвенции 352,8 тыс. рублей-1,2%</a:t>
            </a:r>
          </a:p>
        </p:txBody>
      </p:sp>
      <p:sp>
        <p:nvSpPr>
          <p:cNvPr id="23570" name="Text Box 32"/>
          <p:cNvSpPr txBox="1">
            <a:spLocks noChangeArrowheads="1"/>
          </p:cNvSpPr>
          <p:nvPr/>
        </p:nvSpPr>
        <p:spPr bwMode="auto">
          <a:xfrm>
            <a:off x="179388" y="5589588"/>
            <a:ext cx="20161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/>
              <a:t>Иные МБТ 789,4 тыс. рублей- 2,8%</a:t>
            </a:r>
          </a:p>
        </p:txBody>
      </p:sp>
      <p:sp>
        <p:nvSpPr>
          <p:cNvPr id="23571" name="Line 46"/>
          <p:cNvSpPr>
            <a:spLocks noChangeShapeType="1"/>
          </p:cNvSpPr>
          <p:nvPr/>
        </p:nvSpPr>
        <p:spPr bwMode="auto">
          <a:xfrm flipV="1">
            <a:off x="5364163" y="4292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72" name="AutoShape 51"/>
          <p:cNvSpPr>
            <a:spLocks noChangeArrowheads="1"/>
          </p:cNvSpPr>
          <p:nvPr/>
        </p:nvSpPr>
        <p:spPr bwMode="auto">
          <a:xfrm>
            <a:off x="5364163" y="4149725"/>
            <a:ext cx="647700" cy="485775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73" name="AutoShape 52"/>
          <p:cNvSpPr>
            <a:spLocks noChangeArrowheads="1"/>
          </p:cNvSpPr>
          <p:nvPr/>
        </p:nvSpPr>
        <p:spPr bwMode="auto">
          <a:xfrm>
            <a:off x="2195513" y="2565400"/>
            <a:ext cx="976312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74" name="Text Box 53"/>
          <p:cNvSpPr txBox="1">
            <a:spLocks noChangeArrowheads="1"/>
          </p:cNvSpPr>
          <p:nvPr/>
        </p:nvSpPr>
        <p:spPr bwMode="auto">
          <a:xfrm>
            <a:off x="6351588" y="176213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3575" name="Rectangle 54"/>
          <p:cNvSpPr>
            <a:spLocks noChangeArrowheads="1"/>
          </p:cNvSpPr>
          <p:nvPr/>
        </p:nvSpPr>
        <p:spPr bwMode="auto">
          <a:xfrm>
            <a:off x="6011863" y="260350"/>
            <a:ext cx="2987675" cy="6337300"/>
          </a:xfrm>
          <a:prstGeom prst="rect">
            <a:avLst/>
          </a:prstGeom>
          <a:solidFill>
            <a:srgbClr val="3EDF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76" name="Text Box 55"/>
          <p:cNvSpPr txBox="1">
            <a:spLocks noChangeArrowheads="1"/>
          </p:cNvSpPr>
          <p:nvPr/>
        </p:nvSpPr>
        <p:spPr bwMode="auto">
          <a:xfrm>
            <a:off x="6011863" y="476250"/>
            <a:ext cx="2952750" cy="587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i="1"/>
              <a:t>*Общегосударственные вопросы </a:t>
            </a:r>
          </a:p>
          <a:p>
            <a:r>
              <a:rPr lang="ru-RU" sz="1200" i="1"/>
              <a:t>10 887,6 тыс.рублей (38,4%)</a:t>
            </a:r>
          </a:p>
          <a:p>
            <a:endParaRPr lang="ru-RU" sz="1200" i="1"/>
          </a:p>
          <a:p>
            <a:r>
              <a:rPr lang="ru-RU" sz="1200" i="1"/>
              <a:t>*Национальная оборона </a:t>
            </a:r>
          </a:p>
          <a:p>
            <a:r>
              <a:rPr lang="ru-RU" sz="1200" i="1"/>
              <a:t>352,6 тыс. рублей (1,2 %)</a:t>
            </a:r>
            <a:endParaRPr lang="ru-RU" sz="1200"/>
          </a:p>
          <a:p>
            <a:endParaRPr lang="ru-RU" sz="1200"/>
          </a:p>
          <a:p>
            <a:r>
              <a:rPr lang="ru-RU" sz="1200"/>
              <a:t>*Национальная экономика </a:t>
            </a:r>
          </a:p>
          <a:p>
            <a:r>
              <a:rPr lang="ru-RU" sz="1200"/>
              <a:t>10,0 тыс. рублей (0,1%)</a:t>
            </a:r>
          </a:p>
          <a:p>
            <a:endParaRPr lang="ru-RU" sz="1200"/>
          </a:p>
          <a:p>
            <a:r>
              <a:rPr lang="ru-RU" sz="1200"/>
              <a:t>*</a:t>
            </a:r>
            <a:r>
              <a:rPr lang="ru-RU" sz="1200" i="1"/>
              <a:t> Национальная безопасность и </a:t>
            </a:r>
          </a:p>
          <a:p>
            <a:r>
              <a:rPr lang="ru-RU" sz="1200" i="1"/>
              <a:t>Правоохранительная деятельность </a:t>
            </a:r>
          </a:p>
          <a:p>
            <a:r>
              <a:rPr lang="ru-RU" sz="1200" i="1"/>
              <a:t>30,0 тыс.рублей (0,1%)</a:t>
            </a:r>
            <a:endParaRPr lang="ru-RU" sz="1200"/>
          </a:p>
          <a:p>
            <a:endParaRPr lang="ru-RU" sz="1200"/>
          </a:p>
          <a:p>
            <a:r>
              <a:rPr lang="ru-RU" sz="1200"/>
              <a:t>*</a:t>
            </a:r>
            <a:r>
              <a:rPr lang="ru-RU" sz="1200" i="1"/>
              <a:t> Жилищно-коммунальное хозяйство </a:t>
            </a:r>
          </a:p>
          <a:p>
            <a:r>
              <a:rPr lang="ru-RU" sz="1200" i="1"/>
              <a:t>2 709,9 тыс. рублей (9,5 %)</a:t>
            </a:r>
            <a:endParaRPr lang="ru-RU" sz="1200"/>
          </a:p>
          <a:p>
            <a:endParaRPr lang="ru-RU" sz="1200"/>
          </a:p>
          <a:p>
            <a:r>
              <a:rPr lang="ru-RU" sz="1200"/>
              <a:t>*</a:t>
            </a:r>
            <a:r>
              <a:rPr lang="ru-RU" sz="1200" i="1"/>
              <a:t> Охрана окружающей среды </a:t>
            </a:r>
          </a:p>
          <a:p>
            <a:r>
              <a:rPr lang="ru-RU" sz="1200" i="1"/>
              <a:t>46,7 тыс. рублей (0,1 %)</a:t>
            </a:r>
            <a:endParaRPr lang="ru-RU" sz="1200"/>
          </a:p>
          <a:p>
            <a:endParaRPr lang="ru-RU" sz="1200"/>
          </a:p>
          <a:p>
            <a:r>
              <a:rPr lang="ru-RU" sz="1200"/>
              <a:t>* Образование 20,0 тыс. рублей (0,1%)</a:t>
            </a:r>
          </a:p>
          <a:p>
            <a:endParaRPr lang="ru-RU" sz="1200"/>
          </a:p>
          <a:p>
            <a:r>
              <a:rPr lang="ru-RU" sz="1200"/>
              <a:t>*</a:t>
            </a:r>
            <a:r>
              <a:rPr lang="ru-RU" sz="1200" i="1"/>
              <a:t> Культура и кинематография</a:t>
            </a:r>
          </a:p>
          <a:p>
            <a:r>
              <a:rPr lang="ru-RU" sz="1200" i="1"/>
              <a:t> 14 143,1 тыс. рублей (49,8 %)</a:t>
            </a:r>
            <a:endParaRPr lang="ru-RU" sz="1200"/>
          </a:p>
          <a:p>
            <a:endParaRPr lang="ru-RU" sz="1200"/>
          </a:p>
          <a:p>
            <a:r>
              <a:rPr lang="ru-RU" sz="1200"/>
              <a:t>* Социальная политика 177,8 тыс. рублей (0,5 %)</a:t>
            </a:r>
          </a:p>
          <a:p>
            <a:endParaRPr lang="ru-RU" sz="1200"/>
          </a:p>
          <a:p>
            <a:r>
              <a:rPr lang="ru-RU" sz="1200"/>
              <a:t>* Физическая культура и спорт 10,0 тыс. рублей (0,1 %)</a:t>
            </a:r>
            <a:r>
              <a:rPr lang="ru-RU"/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952</TotalTime>
  <Words>681</Words>
  <Application>Microsoft Office PowerPoint</Application>
  <PresentationFormat>Экран (4:3)</PresentationFormat>
  <Paragraphs>182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7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24" baseType="lpstr">
      <vt:lpstr>Arial</vt:lpstr>
      <vt:lpstr>Candara</vt:lpstr>
      <vt:lpstr>Symbol</vt:lpstr>
      <vt:lpstr>Calibri</vt:lpstr>
      <vt:lpstr>Times New Roman</vt:lpstr>
      <vt:lpstr>Волна</vt:lpstr>
      <vt:lpstr>Волна</vt:lpstr>
      <vt:lpstr>Волна</vt:lpstr>
      <vt:lpstr>Волна</vt:lpstr>
      <vt:lpstr>Волна</vt:lpstr>
      <vt:lpstr>Волна</vt:lpstr>
      <vt:lpstr>Волна</vt:lpstr>
      <vt:lpstr>Диаграмма Microsoft Office Excel</vt:lpstr>
      <vt:lpstr>Диаграмма Microsoft Graph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 5</dc:creator>
  <cp:lastModifiedBy>admin</cp:lastModifiedBy>
  <cp:revision>50</cp:revision>
  <dcterms:created xsi:type="dcterms:W3CDTF">2017-03-01T10:28:27Z</dcterms:created>
  <dcterms:modified xsi:type="dcterms:W3CDTF">2024-01-07T18:32:42Z</dcterms:modified>
</cp:coreProperties>
</file>