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894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E8B97-B8AA-47FE-B9E4-360F1EF159C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7EF91-B4FC-4784-A39B-812D9FC0B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13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1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8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0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5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7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2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4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3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09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8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9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08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60" y="27409"/>
            <a:ext cx="9144000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ПИСЬМО МИНСТРОЯ РОССИИ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15.11.2022 № 60319-ИФ/04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ПРИМЕНЕНИИ ПОДПУНКТА «А» ПУНКТА 21(1) ПРАВИЛ, ОБЯЗАТЕЛЬНЫХ ПРИ ЗАКЛЮЧЕНИИ УПРАВЛЯЮЩЕЙ ОРГАНИЗАЦИЕЙ ИЛИ ТОВАРИЩЕСТВОМ СОБСТВЕННИКОВ ЖИЛЬЯ ЛИБО ЖИЛИЩНЫМ КООПЕРАТИВОМ ИЛИ ИНЫМ СПЕЦИАЛИЗИРОВАННЫМ ПОТРЕБИТЕЛЬСКИМ КООПЕРАТИВОМ ДОГОВОРОВ С РЕСУРСОСНАБЖАЮЩИМИ ОРГАНИЗАЦИЯМИ, УТВЕРЖДЕННЫХ ПОСТАНОВЛЕНИЕМ ПРАВИТЕЛЬСТВА РФ ОТ 14.02.2012 № 124»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39752" y="5373216"/>
            <a:ext cx="68056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 dirty="0">
                <a:solidFill>
                  <a:srgbClr val="C00000"/>
                </a:solidFill>
              </a:rPr>
              <a:t>Кузнецова Светлана Сергеевна</a:t>
            </a:r>
          </a:p>
          <a:p>
            <a:pPr algn="r" eaLnBrk="1" hangingPunct="1"/>
            <a:r>
              <a:rPr lang="ru-RU" altLang="ru-RU" b="1" dirty="0">
                <a:solidFill>
                  <a:srgbClr val="002060"/>
                </a:solidFill>
              </a:rPr>
              <a:t>с</a:t>
            </a:r>
            <a:r>
              <a:rPr lang="ru-RU" altLang="ru-RU" b="1" dirty="0" smtClean="0">
                <a:solidFill>
                  <a:srgbClr val="002060"/>
                </a:solidFill>
              </a:rPr>
              <a:t>пециалист-эксперт отдела </a:t>
            </a:r>
            <a:r>
              <a:rPr lang="ru-RU" altLang="ru-RU" b="1" dirty="0">
                <a:solidFill>
                  <a:srgbClr val="002060"/>
                </a:solidFill>
              </a:rPr>
              <a:t>развития жилищного хозяйства </a:t>
            </a:r>
            <a:r>
              <a:rPr lang="ru-RU" altLang="ru-RU" b="1" dirty="0" smtClean="0">
                <a:solidFill>
                  <a:srgbClr val="002060"/>
                </a:solidFill>
              </a:rPr>
              <a:t>управления развития инфраструктуры министерства </a:t>
            </a:r>
            <a:r>
              <a:rPr lang="ru-RU" altLang="ru-RU" b="1" dirty="0">
                <a:solidFill>
                  <a:srgbClr val="002060"/>
                </a:solidFill>
              </a:rPr>
              <a:t>жилищно-коммунального хозяйства Ростовской области</a:t>
            </a:r>
          </a:p>
        </p:txBody>
      </p:sp>
      <p:sp>
        <p:nvSpPr>
          <p:cNvPr id="2" name="AutoShape 2" descr="https://franklin-madison.com/wp-content/uploads/2021/02/ebook-animation-1-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https://st4.depositphotos.com/17134304/26396/v/1600/depositphotos_263967382-stock-illustration-financiers-bankers-analysts-vector-character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t="9807" r="6518" b="17722"/>
          <a:stretch/>
        </p:blipFill>
        <p:spPr bwMode="auto">
          <a:xfrm>
            <a:off x="3491880" y="4121208"/>
            <a:ext cx="2520280" cy="12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0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44624"/>
            <a:ext cx="91085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определения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поставляемого по договору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заключенному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ЮЛ/ИП,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которых возложена обязанность по содержанию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 МКД/ предоставляющим КУ,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РСО 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 содержания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 МКД,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регулируется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Правилами № 124</a:t>
            </a:r>
          </a:p>
          <a:p>
            <a:pPr algn="ctr"/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 прямых договорах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прекращении управления МКД и сохранении прежнего порядка оплаты</a:t>
            </a:r>
          </a:p>
          <a:p>
            <a:pPr algn="ctr"/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определения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КР, поставляемого по договору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заключенному в целях содержания ОИ МКД, за исключением ТЭ в целях предоставления КУ по отоплению, </a:t>
            </a:r>
          </a:p>
          <a:p>
            <a:pPr algn="ctr"/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устанавливается с учетом требований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подпункта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«а» пункта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21(1) </a:t>
            </a:r>
            <a:endParaRPr lang="ru-RU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 № 124</a:t>
            </a:r>
            <a:endParaRPr lang="ru-R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tatic.wixstatic.com/media/058839_e158f219377945b4a30ca027a80f00b6~mv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42" y="4432535"/>
            <a:ext cx="2065412" cy="17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og.latrivenetacavi.com/wp-content/uploads/2019/10/come-risparmiare-sui-consumi-elettrici-in-cas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r="17842"/>
          <a:stretch/>
        </p:blipFill>
        <p:spPr bwMode="auto">
          <a:xfrm>
            <a:off x="5724128" y="4149079"/>
            <a:ext cx="3347864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humbs.dreamstime.com/z/%D1%8D%D0%BD%D0%B5%D1%80%D0%B3%D0%B8%D1%8F-%D0%B8-%D1%8D-%D0%B5%D0%BA%D1%82%D1%80%D0%BE%D1%81%D0%BD%D0%B0%D0%B1%D0%B6%D0%B5%D0%BD%D0%B8%D0%B5-822338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" t="11980" r="7594" b="21605"/>
          <a:stretch/>
        </p:blipFill>
        <p:spPr bwMode="auto">
          <a:xfrm>
            <a:off x="35496" y="4205100"/>
            <a:ext cx="3456384" cy="239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4067944" y="1232756"/>
            <a:ext cx="747557" cy="252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44824"/>
            <a:ext cx="9010650" cy="49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4198221" y="3140968"/>
            <a:ext cx="747557" cy="252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546799"/>
            <a:ext cx="9149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в соответствии с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пунктом 42 Правил № 354</a:t>
            </a:r>
          </a:p>
          <a:p>
            <a:pPr lvl="0" algn="ctr"/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платы за КУ рассчитывается исходя из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показаниям ПУ,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их отсутствии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исходя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200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 в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 содержания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ОИ,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подлежащий оплате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договору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отношении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МКД,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оборудованного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946768" y="1889999"/>
            <a:ext cx="998924" cy="2569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37928" y="740664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 по показаниям ОПУ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2852" y="740664"/>
            <a:ext cx="400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КР, подлежащего оплате потребителями в МКД</a:t>
            </a:r>
          </a:p>
        </p:txBody>
      </p:sp>
      <p:sp>
        <p:nvSpPr>
          <p:cNvPr id="10" name="Минус 9"/>
          <p:cNvSpPr/>
          <p:nvPr/>
        </p:nvSpPr>
        <p:spPr>
          <a:xfrm>
            <a:off x="3779912" y="550288"/>
            <a:ext cx="1286956" cy="9888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5" b="12871"/>
          <a:stretch/>
        </p:blipFill>
        <p:spPr bwMode="auto">
          <a:xfrm>
            <a:off x="323528" y="3037288"/>
            <a:ext cx="4480094" cy="320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6"/>
          <a:stretch/>
        </p:blipFill>
        <p:spPr bwMode="auto">
          <a:xfrm>
            <a:off x="4977072" y="2852936"/>
            <a:ext cx="406886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5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унктом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Правил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354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случаи,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которых плата за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определяется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исходя из среднемесячного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показаниям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ИПУ: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сли не работает ПУ,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сдали показания,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предоставили доступ для сверки показаний с ПУ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Разделом 8 Правил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урегулирован порядок перерасчета размера платы за отдельные виды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при временном отсутствии потребителей в ЖП,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оборудованном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ИПУ</a:t>
            </a: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Положениями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раздела IX Правил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определены случаи и основания изменения размера платы за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при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предоставлении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ненадлежащего качества/с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перерывами, превышающими установленную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продолжительность/при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перерывах в предоставлении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для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ремонтных и профилактических работ в пределах установленной продолжительности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перерывов</a:t>
            </a: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пункте 61 Правил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приведен порядок перерасчета платы за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случаев выявления в ходе проводимой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 достоверности предоставленных потребителем сведений о показаниях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 и их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состояния расхождений между показаниями проверяемого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 и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КР,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 при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расчете размера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 в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размере выявленной разницы в показаниях считается потребленным потребителем в течение того расчетного периода, в котором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проведена 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" y="403978"/>
            <a:ext cx="771324" cy="10284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-819472"/>
            <a:ext cx="5398147" cy="31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последствия и порядок обнаружения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незаконного подключения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внутриквартирного оборудования потребителя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внутридомовым инженерным системам в виде доначисления платы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КУ определены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пункте 62 Правил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354</a:t>
            </a: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орядок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установления факта несанкционированного вмешательства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 и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последствия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несанкционированного вмешательства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работу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 в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 перерасчета потребителю платы за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определены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пункте 81(11) Правил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354</a:t>
            </a: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подпунктом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«д»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пункта 31 Правил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обращению потребителя обязан проводить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проверку: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правильности исчисления, предъявленного потребителю к уплате размера платы за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КУ,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задолженности/переплаты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потребителя за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КУ,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правильности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начисления потребителю неустоек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проверки выдавать потребителю документы,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содержащие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 начисленные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люс 5"/>
          <p:cNvSpPr/>
          <p:nvPr/>
        </p:nvSpPr>
        <p:spPr>
          <a:xfrm>
            <a:off x="4355976" y="4293096"/>
            <a:ext cx="648072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245240"/>
            <a:ext cx="2088232" cy="151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45240"/>
            <a:ext cx="2000974" cy="146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64" y="5243264"/>
            <a:ext cx="2191172" cy="159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2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целей расчета размера платы за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при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 перерасчете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производится </a:t>
            </a: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доначисление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потребленной КУ/исключение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излишне начисленных потребителю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расчетном периоде, в котором делается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перерасчет</a:t>
            </a: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Излишне уплаченные потребителем суммы 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подлежат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зачету при оплате будущих расчетных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периодов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Величина V потребления КУ потребителями 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текущем расчетном периоде определяется исходя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из: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потребления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в ЖП/НЖП за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по показаниям ПУ/Н,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пересчитанных в текущем расчетном периоде за прошлые периоды, 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 с проведенными потребителям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перерасчетами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067943" y="556717"/>
            <a:ext cx="95864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100358" y="2229257"/>
            <a:ext cx="95864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16" y="4725144"/>
            <a:ext cx="3110151" cy="204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73930"/>
            <a:ext cx="3096344" cy="199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2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8064" y="6067470"/>
            <a:ext cx="1403648" cy="790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04" y="6049821"/>
            <a:ext cx="1403648" cy="8258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-27384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сли VПОТР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превышает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VОПУ/=</a:t>
            </a: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 ИКУ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договору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отношении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расчетный период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Величина превышения уменьшает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КР,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подлежащий оплате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по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договору </a:t>
            </a:r>
            <a:r>
              <a:rPr lang="ru-RU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отношении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 в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следующем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расчетном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периоде </a:t>
            </a:r>
            <a:endParaRPr lang="ru-RU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Соответствующий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действий учитывает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невозможность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одновременного снятия показаний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 и ИПУ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учета перерасчетов по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за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предыдущие периоды </a:t>
            </a:r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периоде, в котором такие перерасчеты были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произведены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Иной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учета перерасчетов, произведенных потребителям,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определении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содержания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подлежащего оплате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договору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отношении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МКД, 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 привести к перерасчетам за прошлые периоды при проведении перерасчета любому потребителю в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 периоды,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учитывалась отрицательная величина между VОДПУ и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VПОТР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92677" y="332656"/>
            <a:ext cx="95864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337172" y="4437112"/>
            <a:ext cx="95864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flipV="1">
            <a:off x="4337172" y="5229200"/>
            <a:ext cx="958645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2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договоре 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предусматриваются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РСО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показаний ИПУ,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порядок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передачи,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обязанность РСО уведомлять ИКУ 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сроках проведения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РСО проверки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достоверности представленных потребителем сведений о показаниях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представителей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участвовать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таких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проверках,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 по сбору такой информации осуществляются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 по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соглашению с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РСО</a:t>
            </a: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сли РСО такая информация своевременно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была передана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ИКУ/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учтена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определении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</a:t>
            </a: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подлежит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корректировке по истечении календарного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прекращении договора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совокупного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подлежащего оплате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период корректировки, который определяется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разница между совокупным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 по показаниям ОПУ/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среднемесячного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 за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корректировки,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совокупным 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 и КУ в НЖП</a:t>
            </a:r>
          </a:p>
          <a:p>
            <a:pPr algn="ctr"/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Корректировка производится в течение I квартала </a:t>
            </a: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предыдущий, </a:t>
            </a:r>
            <a:endParaRPr lang="ru-RU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прекращении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месяца с даты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прекращения договора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92677" y="3068960"/>
            <a:ext cx="95864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" y="4725144"/>
            <a:ext cx="1628254" cy="1300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25144"/>
            <a:ext cx="1628254" cy="129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853</Words>
  <Application>Microsoft Office PowerPoint</Application>
  <PresentationFormat>Экран (4:3)</PresentationFormat>
  <Paragraphs>107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С. Кузнецова</dc:creator>
  <cp:lastModifiedBy>RUslan</cp:lastModifiedBy>
  <cp:revision>61</cp:revision>
  <dcterms:created xsi:type="dcterms:W3CDTF">2021-09-14T13:13:05Z</dcterms:created>
  <dcterms:modified xsi:type="dcterms:W3CDTF">2022-12-22T07:43:40Z</dcterms:modified>
</cp:coreProperties>
</file>