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90" r:id="rId5"/>
    <p:sldId id="288" r:id="rId6"/>
    <p:sldId id="291" r:id="rId7"/>
    <p:sldId id="28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9" d="100"/>
          <a:sy n="69" d="100"/>
        </p:scale>
        <p:origin x="-118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-11971"/>
            <a:ext cx="9361040" cy="5745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МИНСТРОЯ РОССИИ от 15.11.2022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60299-ИФ/04 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направлении разъяснений </a:t>
            </a:r>
            <a:endParaRPr lang="ru-RU" sz="2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применению отдельных положений Приложения 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к Правилам предоставления коммунальных услуг собственникам </a:t>
            </a:r>
            <a:endParaRPr lang="ru-RU" sz="2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пользователям помещений в многоквартирных домах и жилых домов, утвержденным постановлением Правительства РФ от 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06.05.2011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части условий и порядка изменения размера платы за коммунальные услуги </a:t>
            </a:r>
            <a:endParaRPr lang="ru-RU" sz="2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холодному и (или) горячему водоснабжению ненадлежащего качества </a:t>
            </a:r>
            <a:endParaRPr lang="ru-RU" sz="2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(или) предоставленные с перерывами, превышающими </a:t>
            </a:r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установленную продолжительность»</a:t>
            </a:r>
            <a:endParaRPr lang="ru-RU" sz="2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3568" y="5685055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69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938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157 ЖК РФ,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98, 150 ПРАВИЛ № 354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предоставивший потребителю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ненадлежащего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перерывами, превышающими установленную продолжительность,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перерывах в предоставлении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для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ремонтных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работ в пределах установленной продолжительности перерывов,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произвести перерасчет потребителю размера платы за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сторону ее уменьшения вплоть до полного освобождения потребителя от оплаты такой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качеству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отклонения качества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допустимая продолжительность перерывов предоставления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 Правилам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50917" y="2276872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tglobal.com/wp-content/uploads/2019/09/cloudsecu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4" y="5047240"/>
            <a:ext cx="2527752" cy="17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front.kwork.ru/pics/t3/40/9052963-1597304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47240"/>
            <a:ext cx="2651932" cy="17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image.shutterstock.com/shutterstock/photos/1298528236/display_1500/stock-vector-cyber-security-concept-isometric-vector-of-a-team-working-designing-new-software-to-protect-1298528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image.shutterstock.com/shutterstock/photos/1298528236/display_1500/stock-vector-cyber-security-concept-isometric-vector-of-a-team-working-designing-new-software-to-protect-12985282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tatic.tildacdn.com/tild3437-3266-4431-b539-666338626234/Data_Analysis_Conc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0" y="5042130"/>
            <a:ext cx="3024336" cy="17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283968" y="4437112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 ДОПУСТИМЫХ ОТКЛОНЕНИЯХ КАЧЕСТВА КУ ПО ГВС и ХВС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КУ по ХВС предполагает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составу и свойствам требованиям законодательства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постановлению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государственного санитарного врача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от 28.01.2021 № 2 «Об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санитарных правил и норм СанПиН 1.2.3685-21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«Гигиенические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и требования к обеспечению безопасности и (или) безвредности для человека факторов среды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обитания»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методическим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рекомендациям МР 2.1.4.0176-20.2.1.4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«Питьевая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и водоснабжение населенных мест. Организация мониторинга обеспечения населения качественной питьевой водой из систем централизованного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водоснабжения»,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утвержденным Главным государственным санитарным врачом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30.04.2020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Аналогично, качественная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ГВС предполагает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по составу и свойствам, а также по температуре в точке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водоразбора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требованиям законодательства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2.1.3684-21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11960" y="5517232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" y="5339992"/>
            <a:ext cx="1234440" cy="1394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70" y="5382789"/>
            <a:ext cx="1832426" cy="13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9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аконодательство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водоснабжении и водоотведении допускает возможность отклонения показателей качества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 и ХВ 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у организации, осуществляющей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ХВС и ГВС,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согласованного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территориальным органом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ФОИВ,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осуществляющего федеральный государственный санитарно-эпидемиологический надзор, плана мероприятий по приведению качества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 и ГВ в соответствие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установленными требованиями, разработанного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части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статьи 23 и частью 8 статьи 24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ФЗ-416 от 07.12.2011 «О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водоснабжении и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водоотведении», 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такого плана мероприятий допускается несоответствие качества поставляемой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 и ГВ установленным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 в пределах, определенных таким планом мероприятий, за исключением показателей качества воды, характеризующих ее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 РФ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Правилами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регламентированы вопросы приведения качества питьевой и горячей воды в соответствие </a:t>
            </a:r>
            <a:endParaRPr lang="ru-RU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установленными требованиями, положения статей 23, 24 </a:t>
            </a: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ФЗ-416 применимы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жилищным правоотношениям и подлежат учету </a:t>
            </a:r>
            <a:endParaRPr lang="ru-RU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 Правилам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95833" y="2822733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480"/>
            <a:ext cx="2304256" cy="1103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2820"/>
            <a:ext cx="1026840" cy="10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4530" y="6088005"/>
            <a:ext cx="769470" cy="6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" y="3717032"/>
            <a:ext cx="776151" cy="7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587" y="-59914"/>
            <a:ext cx="914501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 ПРОДОЛЖИТЕЛЬНОСТИ ПЕРЕРЫВА В ГВС В СВЯЗИ С ПРОИЗВОДСТВОМ ЕЖЕГОДНЫХ РЕМОНТНЫХ И ПРОФИЛАКТИЧЕСКИХ РАБОТ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ЦЕНТРАЛИЗОВАННЫХ СЕТЯХ ИНЖЕНЕРНО-ТЕХНИЧЕСКОГО ОБЕСПЕЧЕНИЯ ГВС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Приложения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 Правилам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 в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производством ежегодных ремонтных и профилактических работ в централизованных сетях инженерно-технического обеспечения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осуществляется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техническом регулировании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2.1.4.2496-09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2.1.4.2496-09 утратил силу в связи с изданием СанПиН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2.1.3684-21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СанПиН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2.1.4.2496-09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установлено, что в период ежегодных профилактических ремонтов отключение систем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не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превышать 14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суток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2.1.3684-21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содержит аналогичных временных ограничений для периода ежегодных профилактических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ремонтов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5.1.5 Правил и норм технической эксплуатации жилищного фонда, утвержденных постановлением Госстроя Российской Федерации от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27.09.2003 № 170: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 сетей, тепловых пунктов и систем теплопотребления следует производить одновременно в летнее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Рекомендуемый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ремонта, связанный с прекращением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–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дней</a:t>
            </a:r>
          </a:p>
        </p:txBody>
      </p:sp>
      <p:pic>
        <p:nvPicPr>
          <p:cNvPr id="3077" name="Picture 5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797420" cy="7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25450" cy="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конкретном случае продолжительность ремонта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ОМСУ</a:t>
            </a:r>
          </a:p>
          <a:p>
            <a:pPr lvl="0" algn="ctr"/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 сроки вывода объектов централизованных систем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ГВС, </a:t>
            </a: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водопроводных и тепловых сетей, в ремонт определяются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IV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ГВС,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утвержденными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29.07.2013 № 642, </a:t>
            </a: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Правилами вывода в ремонт и из эксплуатации источников тепловой энергии и тепловых сетей, утвержденными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от 06.09.2012 № 889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жилищным законодательством рассматриваемый вопрос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регламентируется, то названные выше правила применимы к жилищным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правоотношениям</a:t>
            </a:r>
          </a:p>
          <a:p>
            <a:pPr lvl="0" algn="ctr"/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допустимая продолжительность перерыва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производством ежегодных ремонтных и профилактических работ составляет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дней,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случае согласования поставщиком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ГВ/ТЭ 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 более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длительного срока вывода инженерных сетей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ремонт,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он составляет согласованный с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период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отключения </a:t>
            </a:r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обязан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способами и, в случае согласования вывода в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ремонт/из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 инженерных сетей,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обязан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иными способами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picgifs.com/job-graphics/job-graphics/office-worker/medewerkers0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69" y="47682"/>
            <a:ext cx="554556" cy="8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desk.ru/_ph/42/2/54868745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5822" y="111997"/>
            <a:ext cx="459631" cy="10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" y="5873080"/>
            <a:ext cx="856452" cy="984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87" y="5805264"/>
            <a:ext cx="823269" cy="9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08" y="-48881"/>
            <a:ext cx="9324528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 СНИЖЕНИИ ПЛАТЫ ЗА ГВС ПРИ ПРИМЕНЕНИИ ДВУХКОМПОНЕНТНЫХ ТАРИФОВ</a:t>
            </a:r>
          </a:p>
          <a:p>
            <a:pPr algn="ctr"/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354:</a:t>
            </a:r>
          </a:p>
          <a:p>
            <a:pPr algn="ctr"/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установления двухкомпонентных тарифов на 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 размер </a:t>
            </a:r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endParaRPr lang="ru-RU" sz="16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коммунальную услугу по 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 рассчитывается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суммы стоимости компонента на 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ХВ,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предназначенную для подогрева в целях предоставления коммунальной услуги по 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ГВС/компонента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теплоноситель, являющегося составной частью тарифа на 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 в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открытых системах 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ТСН,</a:t>
            </a:r>
          </a:p>
          <a:p>
            <a:pPr algn="ctr"/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стоимости компонента на </a:t>
            </a:r>
            <a:r>
              <a:rPr lang="ru-RU" sz="16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используемую на подогрев </a:t>
            </a:r>
            <a:r>
              <a:rPr lang="ru-RU" sz="16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 </a:t>
            </a:r>
          </a:p>
          <a:p>
            <a:pPr algn="ctr"/>
            <a:r>
              <a:rPr lang="ru-RU" sz="16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предоставления коммунальной услуги по </a:t>
            </a:r>
            <a:r>
              <a:rPr lang="ru-RU" sz="16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</a:t>
            </a:r>
          </a:p>
          <a:p>
            <a:pPr algn="ctr"/>
            <a:endParaRPr lang="ru-RU" sz="16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 двухкомпонентных тарифов на 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 ТЭ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самостоятельными слагаемыми платы за 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ГВС,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могут рассчитываться раздельно </a:t>
            </a:r>
            <a:endParaRPr lang="ru-RU" sz="165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соответствии температуры воды относится к компоненту 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</a:t>
            </a:r>
          </a:p>
          <a:p>
            <a:pPr algn="ctr"/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быть предъявлено к качеству </a:t>
            </a: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</a:p>
          <a:p>
            <a:pPr algn="ctr"/>
            <a:endParaRPr lang="ru-RU" sz="16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о соответствии </a:t>
            </a:r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состава и свойств воды установленным требованиям относится к компоненту 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 и </a:t>
            </a:r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быть отнесено к качеству 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</a:t>
            </a:r>
            <a:r>
              <a:rPr lang="ru-RU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</a:t>
            </a:r>
            <a:endParaRPr lang="ru-RU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час подачи </a:t>
            </a:r>
            <a:r>
              <a:rPr lang="ru-RU" sz="1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ГВ, </a:t>
            </a:r>
            <a:r>
              <a:rPr lang="ru-RU" sz="16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которой в точке разбора ниже 40 °C, суммарно в течение расчетного периода оплата потребленной воды производится </a:t>
            </a:r>
            <a:endParaRPr lang="ru-RU" sz="165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тарифу за </a:t>
            </a:r>
            <a:r>
              <a:rPr lang="ru-RU" sz="1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endParaRPr lang="ru-RU" sz="16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нарушении качества 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 снижению </a:t>
            </a:r>
            <a:r>
              <a:rPr lang="ru-RU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размер платы в части того компонента, по которому допущено </a:t>
            </a:r>
            <a:r>
              <a:rPr lang="ru-RU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отклонение</a:t>
            </a:r>
            <a:endParaRPr lang="ru-RU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animo2.ucoz.ru/_ph/14/2/6405528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849680" cy="12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dn.dribbble.com/users/1221640/screenshots/2778657/media/8d2afb6a50a3a850f8f57c50ce4924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73656"/>
            <a:ext cx="941312" cy="4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951</Words>
  <Application>Microsoft Office PowerPoint</Application>
  <PresentationFormat>Экран (4:3)</PresentationFormat>
  <Paragraphs>100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RUslan</cp:lastModifiedBy>
  <cp:revision>82</cp:revision>
  <dcterms:created xsi:type="dcterms:W3CDTF">2020-06-12T12:08:50Z</dcterms:created>
  <dcterms:modified xsi:type="dcterms:W3CDTF">2022-12-22T07:45:52Z</dcterms:modified>
</cp:coreProperties>
</file>